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68" r:id="rId3"/>
    <p:sldId id="272" r:id="rId4"/>
    <p:sldId id="257" r:id="rId5"/>
    <p:sldId id="258" r:id="rId6"/>
    <p:sldId id="259" r:id="rId7"/>
    <p:sldId id="270" r:id="rId8"/>
    <p:sldId id="271" r:id="rId9"/>
    <p:sldId id="273" r:id="rId10"/>
    <p:sldId id="260" r:id="rId11"/>
    <p:sldId id="269" r:id="rId12"/>
    <p:sldId id="261" r:id="rId13"/>
    <p:sldId id="262" r:id="rId14"/>
    <p:sldId id="263" r:id="rId15"/>
    <p:sldId id="274" r:id="rId16"/>
    <p:sldId id="264" r:id="rId17"/>
    <p:sldId id="265" r:id="rId18"/>
    <p:sldId id="266" r:id="rId19"/>
    <p:sldId id="267" r:id="rId20"/>
    <p:sldId id="276" r:id="rId21"/>
  </p:sldIdLst>
  <p:sldSz cx="9144000" cy="6858000" type="screen4x3"/>
  <p:notesSz cx="6858000" cy="9144000"/>
  <p:embeddedFontLst>
    <p:embeddedFont>
      <p:font typeface="Arial Black" pitchFamily="34" charset="0"/>
      <p:bold r:id="rId22"/>
    </p:embeddedFont>
    <p:embeddedFont>
      <p:font typeface="AR CHRISTY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Kristen ITC" pitchFamily="66" charset="0"/>
      <p:regular r:id="rId28"/>
    </p:embeddedFont>
    <p:embeddedFont>
      <p:font typeface="Cambria Math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03"/>
    <a:srgbClr val="FA9706"/>
    <a:srgbClr val="FDFD4D"/>
    <a:srgbClr val="FF9900"/>
    <a:srgbClr val="FCD904"/>
    <a:srgbClr val="023AEE"/>
    <a:srgbClr val="15C2FF"/>
    <a:srgbClr val="0094C8"/>
    <a:srgbClr val="FB9205"/>
    <a:srgbClr val="065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4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CA9F-3DF7-4898-B0D3-A4EAF684F66A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8430-0C03-45B6-AA6D-7E65ED926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4.gif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7.png"/><Relationship Id="rId7" Type="http://schemas.openxmlformats.org/officeDocument/2006/relationships/image" Target="../media/image3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3200" dirty="0" smtClean="0"/>
              <a:t>DBE – </a:t>
            </a:r>
            <a:r>
              <a:rPr lang="en-ZA" sz="3200" smtClean="0"/>
              <a:t>Lockdown no. </a:t>
            </a:r>
            <a:r>
              <a:rPr lang="en-ZA" sz="3200" dirty="0" smtClean="0"/>
              <a:t>5</a:t>
            </a:r>
            <a:endParaRPr lang="en-Z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/>
              <a:t>You will have to go through the PowerPoint in slide show to understand everything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4390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66800" y="3082985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Example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857750" y="2798291"/>
                <a:ext cx="245745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635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635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 dirty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635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635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635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635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635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635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2798291"/>
                <a:ext cx="2457450" cy="116955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04800" y="16002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4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To multiply fractions: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40394" y="1447800"/>
                <a:ext cx="5927405" cy="1079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0" dirty="0" smtClean="0"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𝐧𝐮𝐦𝐞𝐫𝐚𝐭𝐨𝐫</m:t>
                        </m:r>
                        <m:r>
                          <a:rPr lang="en-US" sz="4000" b="1" i="0" dirty="0" smtClean="0"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× </m:t>
                        </m:r>
                        <m:r>
                          <a:rPr lang="en-US" sz="4000" b="1" i="0" dirty="0" smtClean="0"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𝐧𝐮𝐦𝐞𝐫𝐚𝐭𝐨𝐫</m:t>
                        </m:r>
                      </m:num>
                      <m:den>
                        <m:r>
                          <a:rPr lang="en-US" sz="4000" b="1" i="0" dirty="0" smtClean="0"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𝐝𝐞𝐧𝐨𝐦𝐢𝐧𝐚𝐭𝐨𝐫</m:t>
                        </m:r>
                        <m:r>
                          <a:rPr lang="en-US" sz="4000" b="1" i="0" dirty="0" smtClean="0"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× </m:t>
                        </m:r>
                        <m:r>
                          <a:rPr lang="en-US" sz="4000" b="1" i="0" dirty="0" smtClean="0"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𝐝𝐞𝐧𝐨𝐦𝐢𝐧𝐚𝐭𝐨𝐫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FFFF00"/>
                    </a:solidFill>
                  </a:rPr>
                  <a:t> </a:t>
                </a:r>
                <a:endParaRPr 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94" y="1447800"/>
                <a:ext cx="5927405" cy="10795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65491" y="4005103"/>
                <a:ext cx="18669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dirty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1" y="4005103"/>
                <a:ext cx="1866900" cy="12003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171700" y="4005103"/>
                <a:ext cx="1866900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4005103"/>
                <a:ext cx="1866900" cy="12133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71537" y="5523996"/>
            <a:ext cx="4521707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Always check to be sure the product is simplified!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81600" y="5050844"/>
                <a:ext cx="3741476" cy="1200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 </a:t>
                </a:r>
                <a:r>
                  <a:rPr lang="en-US" sz="36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99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is simplified!</a:t>
                </a:r>
                <a:endParaRPr lang="en-US" sz="36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050844"/>
                <a:ext cx="3741476" cy="12002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2117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48656" y="4980432"/>
            <a:ext cx="857956" cy="134416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C:\Users\Owner\AppData\Local\Microsoft\Windows\Temporary Internet Files\Content.IE5\OLIDP4S1\MM900043731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29" y="2866801"/>
            <a:ext cx="1876247" cy="240986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376057" y="3048000"/>
            <a:ext cx="2781300" cy="1391678"/>
            <a:chOff x="3914993" y="4237709"/>
            <a:chExt cx="2781300" cy="1391678"/>
          </a:xfrm>
        </p:grpSpPr>
        <p:sp>
          <p:nvSpPr>
            <p:cNvPr id="37" name="Oval Callout 36"/>
            <p:cNvSpPr/>
            <p:nvPr/>
          </p:nvSpPr>
          <p:spPr>
            <a:xfrm>
              <a:off x="4038465" y="4237709"/>
              <a:ext cx="2524384" cy="1391678"/>
            </a:xfrm>
            <a:prstGeom prst="wedgeEllipseCallout">
              <a:avLst>
                <a:gd name="adj1" fmla="val 57662"/>
                <a:gd name="adj2" fmla="val 3380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14993" y="4323124"/>
              <a:ext cx="2781300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I’m finding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his somewhat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interesting. Continue,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please!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7886" y="95157"/>
            <a:ext cx="7083115" cy="1124043"/>
            <a:chOff x="917886" y="95157"/>
            <a:chExt cx="7083115" cy="1124043"/>
          </a:xfrm>
        </p:grpSpPr>
        <p:sp>
          <p:nvSpPr>
            <p:cNvPr id="40" name="Rectangle 39"/>
            <p:cNvSpPr/>
            <p:nvPr/>
          </p:nvSpPr>
          <p:spPr>
            <a:xfrm>
              <a:off x="1219201" y="304800"/>
              <a:ext cx="6781800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85900" y="383074"/>
              <a:ext cx="6248402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4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</a:t>
              </a:r>
              <a:endParaRPr lang="en-US" sz="54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42" name="4-Point Star 41"/>
            <p:cNvSpPr/>
            <p:nvPr/>
          </p:nvSpPr>
          <p:spPr>
            <a:xfrm>
              <a:off x="917886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4-Point Star 42"/>
            <p:cNvSpPr/>
            <p:nvPr/>
          </p:nvSpPr>
          <p:spPr>
            <a:xfrm>
              <a:off x="7649861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9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8" grpId="1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7886" y="95157"/>
            <a:ext cx="7083115" cy="1124043"/>
            <a:chOff x="917886" y="95157"/>
            <a:chExt cx="7083115" cy="1124043"/>
          </a:xfrm>
        </p:grpSpPr>
        <p:sp>
          <p:nvSpPr>
            <p:cNvPr id="3" name="Rectangle 2"/>
            <p:cNvSpPr/>
            <p:nvPr/>
          </p:nvSpPr>
          <p:spPr>
            <a:xfrm>
              <a:off x="1219201" y="304800"/>
              <a:ext cx="6781800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85900" y="383074"/>
              <a:ext cx="6248402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4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</a:t>
              </a:r>
              <a:endParaRPr lang="en-US" sz="54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5" name="4-Point Star 4"/>
            <p:cNvSpPr/>
            <p:nvPr/>
          </p:nvSpPr>
          <p:spPr>
            <a:xfrm>
              <a:off x="917886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7649861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95500" y="2542032"/>
                <a:ext cx="2133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×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×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2542032"/>
                <a:ext cx="2133600" cy="12003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000" y="2542032"/>
                <a:ext cx="1866900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42032"/>
                <a:ext cx="1866900" cy="121334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5488" y="4462272"/>
                <a:ext cx="1524000" cy="1202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" y="4462272"/>
                <a:ext cx="1524000" cy="120238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90801" y="4453128"/>
                <a:ext cx="1371600" cy="1203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36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453128"/>
                <a:ext cx="1371600" cy="120340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319272" y="4370832"/>
            <a:ext cx="603504" cy="134416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76800" y="2540586"/>
                <a:ext cx="1866900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40586"/>
                <a:ext cx="1866900" cy="121334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562856" y="2057400"/>
            <a:ext cx="4572" cy="4419600"/>
          </a:xfrm>
          <a:prstGeom prst="line">
            <a:avLst/>
          </a:prstGeom>
          <a:ln w="57150">
            <a:solidFill>
              <a:srgbClr val="FA9706"/>
            </a:solidFill>
          </a:ln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6800" y="1600200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Example 2: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8911" y="1600200"/>
            <a:ext cx="274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Example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53200" y="2542032"/>
                <a:ext cx="2133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×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× 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42032"/>
                <a:ext cx="2133600" cy="120032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24400" y="4453128"/>
                <a:ext cx="1905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𝟐𝟏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453128"/>
                <a:ext cx="1905000" cy="120032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00800" y="4453128"/>
                <a:ext cx="2133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5400" b="0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36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453128"/>
                <a:ext cx="2133600" cy="1200329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162800" y="4389120"/>
            <a:ext cx="1371600" cy="134416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01368" y="4443984"/>
                <a:ext cx="914400" cy="1155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÷ </m:t>
                        </m:r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÷ </m:t>
                        </m:r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 smtClean="0">
                    <a:ln>
                      <a:solidFill>
                        <a:srgbClr val="0070C0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endParaRPr lang="en-US" sz="4800" b="1" dirty="0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368" y="4443984"/>
                <a:ext cx="914400" cy="115595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52400" y="5767626"/>
            <a:ext cx="2667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Don’t forget to simplify!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24400" y="5715000"/>
            <a:ext cx="2667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Change to a mixed number!</a:t>
            </a:r>
          </a:p>
        </p:txBody>
      </p:sp>
    </p:spTree>
    <p:extLst>
      <p:ext uri="{BB962C8B-B14F-4D97-AF65-F5344CB8AC3E}">
        <p14:creationId xmlns:p14="http://schemas.microsoft.com/office/powerpoint/2010/main" val="39825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19" grpId="0" animBg="1"/>
      <p:bldP spid="20" grpId="0" animBg="1"/>
      <p:bldP spid="21" grpId="0" animBg="1"/>
      <p:bldP spid="24" grpId="0" animBg="1"/>
      <p:bldP spid="25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9784" y="1524000"/>
            <a:ext cx="7086600" cy="57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Multiply the following fractions.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95157"/>
            <a:ext cx="8610600" cy="1124043"/>
            <a:chOff x="228600" y="95157"/>
            <a:chExt cx="8610600" cy="1124043"/>
          </a:xfrm>
        </p:grpSpPr>
        <p:sp>
          <p:nvSpPr>
            <p:cNvPr id="30" name="Rectangle 29"/>
            <p:cNvSpPr/>
            <p:nvPr/>
          </p:nvSpPr>
          <p:spPr>
            <a:xfrm>
              <a:off x="457200" y="304800"/>
              <a:ext cx="8305800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9601" y="347472"/>
              <a:ext cx="8069648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2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Time to Show Your Stuff!</a:t>
              </a:r>
              <a:endParaRPr lang="en-US" sz="52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228600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8519299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4048" y="2438400"/>
            <a:ext cx="2468443" cy="1219200"/>
            <a:chOff x="384048" y="2438400"/>
            <a:chExt cx="2468443" cy="1219200"/>
          </a:xfrm>
        </p:grpSpPr>
        <p:sp>
          <p:nvSpPr>
            <p:cNvPr id="34" name="Rectangle 33"/>
            <p:cNvSpPr/>
            <p:nvPr/>
          </p:nvSpPr>
          <p:spPr>
            <a:xfrm>
              <a:off x="384048" y="2438400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985591" y="2444255"/>
                  <a:ext cx="1866900" cy="12133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4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dirty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54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A9706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5400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A9706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5400" dirty="0">
                    <a:ln w="3175">
                      <a:solidFill>
                        <a:srgbClr val="002060"/>
                      </a:solidFill>
                    </a:ln>
                    <a:solidFill>
                      <a:srgbClr val="FA9706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91" y="2444255"/>
                  <a:ext cx="1866900" cy="121334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b="-10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4922957" y="2444255"/>
            <a:ext cx="2316043" cy="1213345"/>
            <a:chOff x="4846757" y="2444255"/>
            <a:chExt cx="2316043" cy="1213345"/>
          </a:xfrm>
        </p:grpSpPr>
        <p:sp>
          <p:nvSpPr>
            <p:cNvPr id="35" name="Rectangle 34"/>
            <p:cNvSpPr/>
            <p:nvPr/>
          </p:nvSpPr>
          <p:spPr>
            <a:xfrm>
              <a:off x="4846757" y="2453517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2</a:t>
              </a: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295900" y="2444255"/>
                  <a:ext cx="1866900" cy="12133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4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54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A9706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5400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A9706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5400" dirty="0">
                    <a:ln w="3175">
                      <a:solidFill>
                        <a:srgbClr val="002060"/>
                      </a:solidFill>
                    </a:ln>
                    <a:solidFill>
                      <a:srgbClr val="FA9706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900" y="2444255"/>
                  <a:ext cx="1866900" cy="121334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10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04800" y="4745736"/>
            <a:ext cx="2400300" cy="1239524"/>
            <a:chOff x="304800" y="4876800"/>
            <a:chExt cx="2400300" cy="1239524"/>
          </a:xfrm>
        </p:grpSpPr>
        <p:sp>
          <p:nvSpPr>
            <p:cNvPr id="36" name="Rectangle 35"/>
            <p:cNvSpPr/>
            <p:nvPr/>
          </p:nvSpPr>
          <p:spPr>
            <a:xfrm>
              <a:off x="304800" y="4876800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838200" y="4902979"/>
                  <a:ext cx="1866900" cy="12133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4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54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A9706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A9706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5400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A9706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5400" dirty="0">
                    <a:ln w="3175">
                      <a:solidFill>
                        <a:srgbClr val="002060"/>
                      </a:solidFill>
                    </a:ln>
                    <a:solidFill>
                      <a:srgbClr val="FA9706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902979"/>
                  <a:ext cx="1866900" cy="121334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0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114800" y="4745736"/>
            <a:ext cx="2849961" cy="1371600"/>
            <a:chOff x="4114800" y="4876800"/>
            <a:chExt cx="2849961" cy="1371600"/>
          </a:xfrm>
        </p:grpSpPr>
        <p:sp>
          <p:nvSpPr>
            <p:cNvPr id="37" name="Rectangle 36"/>
            <p:cNvSpPr/>
            <p:nvPr/>
          </p:nvSpPr>
          <p:spPr>
            <a:xfrm>
              <a:off x="4114800" y="5003021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4</a:t>
              </a: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648200" y="4876800"/>
              <a:ext cx="2316561" cy="1371600"/>
              <a:chOff x="5181600" y="4953000"/>
              <a:chExt cx="2316561" cy="1371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5181600" y="4953000"/>
                    <a:ext cx="1252809" cy="13360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5400" b="1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A9706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5400" b="1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FA9706"/>
                                    </a:solidFill>
                                    <a:effectLst>
                                      <a:outerShdw blurRad="50800" dist="38100" dir="8100000" algn="tr" rotWithShape="0">
                                        <a:prstClr val="black"/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/>
                              <m:den/>
                            </m:f>
                          </m:e>
                        </m:d>
                      </m:oMath>
                    </a14:m>
                    <a:r>
                      <a:rPr lang="en-US" sz="5400" dirty="0" smtClean="0">
                        <a:solidFill>
                          <a:srgbClr val="FA9706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</a:rPr>
                      <a:t> </a:t>
                    </a:r>
                    <a:endParaRPr lang="en-US" sz="5400" dirty="0">
                      <a:solidFill>
                        <a:srgbClr val="FA9706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953000"/>
                    <a:ext cx="1252809" cy="1336007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 b="-22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245352" y="4988593"/>
                    <a:ext cx="1252809" cy="13360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5400" b="1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A9706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5400" b="1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FA9706"/>
                                    </a:solidFill>
                                    <a:effectLst>
                                      <a:outerShdw blurRad="50800" dist="38100" dir="8100000" algn="tr" rotWithShape="0">
                                        <a:prstClr val="black"/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/>
                              <m:den/>
                            </m:f>
                          </m:e>
                        </m:d>
                      </m:oMath>
                    </a14:m>
                    <a:r>
                      <a:rPr lang="en-US" sz="5400" dirty="0" smtClean="0">
                        <a:solidFill>
                          <a:srgbClr val="FA9706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</a:rPr>
                      <a:t> </a:t>
                    </a:r>
                    <a:endParaRPr lang="en-US" sz="5400" dirty="0">
                      <a:solidFill>
                        <a:srgbClr val="FA9706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352" y="4988593"/>
                    <a:ext cx="1252809" cy="1336007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 b="-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Group 43"/>
              <p:cNvGrpSpPr/>
              <p:nvPr/>
            </p:nvGrpSpPr>
            <p:grpSpPr>
              <a:xfrm>
                <a:off x="5561963" y="5119950"/>
                <a:ext cx="1600837" cy="1161857"/>
                <a:chOff x="5779008" y="4455586"/>
                <a:chExt cx="1600837" cy="11618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5779008" y="4455586"/>
                      <a:ext cx="533400" cy="116185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ts val="8000"/>
                        </a:lnSpc>
                      </a:pP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dirty="0" smtClean="0">
                                  <a:solidFill>
                                    <a:srgbClr val="FF9900"/>
                                  </a:solidFill>
                                  <a:effectLst>
                                    <a:outerShdw blurRad="50800" dist="38100" dir="8100000" algn="tr" rotWithShape="0">
                                      <a:prstClr val="black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 dirty="0" smtClean="0">
                                  <a:solidFill>
                                    <a:srgbClr val="FF9900"/>
                                  </a:solidFill>
                                  <a:effectLst>
                                    <a:outerShdw blurRad="50800" dist="38100" dir="8100000" algn="tr" rotWithShape="0">
                                      <a:prstClr val="black"/>
                                    </a:outerShdw>
                                  </a:effectLst>
                                  <a:latin typeface="Cambria Math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5400" b="1" i="1" dirty="0" smtClean="0">
                                  <a:ln w="3175"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FF9900"/>
                                  </a:solidFill>
                                  <a:effectLst>
                                    <a:outerShdw blurRad="50800" dist="38100" dir="8100000" algn="tr" rotWithShape="0">
                                      <a:prstClr val="black"/>
                                    </a:outerShdw>
                                  </a:effectLst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oMath>
                      </a14:m>
                      <a:r>
                        <a:rPr lang="en-US" sz="4800" dirty="0" smtClean="0"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</a:rPr>
                        <a:t> </a:t>
                      </a:r>
                      <a:endParaRPr lang="en-US" sz="4800" dirty="0"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Rectangle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9008" y="4455586"/>
                      <a:ext cx="533400" cy="1161857"/>
                    </a:xfrm>
                    <a:prstGeom prst="rect">
                      <a:avLst/>
                    </a:prstGeom>
                    <a:blipFill rotWithShape="1">
                      <a:blip r:embed="rId7" cstate="print"/>
                      <a:stretch>
                        <a:fillRect t="-526"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6846445" y="4455586"/>
                      <a:ext cx="533400" cy="116128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ts val="8000"/>
                        </a:lnSpc>
                      </a:pP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5400" b="1" i="1" dirty="0" smtClean="0">
                                  <a:solidFill>
                                    <a:srgbClr val="FF9900"/>
                                  </a:solidFill>
                                  <a:effectLst>
                                    <a:outerShdw blurRad="50800" dist="38100" dir="8100000" algn="tr" rotWithShape="0">
                                      <a:prstClr val="black"/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 dirty="0" smtClean="0">
                                  <a:solidFill>
                                    <a:srgbClr val="FF9900"/>
                                  </a:solidFill>
                                  <a:effectLst>
                                    <a:outerShdw blurRad="50800" dist="38100" dir="8100000" algn="tr" rotWithShape="0">
                                      <a:prstClr val="black"/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5400" b="1" i="1" dirty="0" smtClean="0">
                                  <a:ln w="3175"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FF9900"/>
                                  </a:solidFill>
                                  <a:effectLst>
                                    <a:outerShdw blurRad="50800" dist="38100" dir="8100000" algn="tr" rotWithShape="0">
                                      <a:prstClr val="black"/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oMath>
                      </a14:m>
                      <a:r>
                        <a:rPr lang="en-US" sz="4800" dirty="0" smtClean="0"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</a:rPr>
                        <a:t> </a:t>
                      </a:r>
                      <a:endParaRPr lang="en-US" sz="4800" dirty="0"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Rectangle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46445" y="4455586"/>
                      <a:ext cx="533400" cy="1161280"/>
                    </a:xfrm>
                    <a:prstGeom prst="rect">
                      <a:avLst/>
                    </a:prstGeom>
                    <a:blipFill rotWithShape="1">
                      <a:blip r:embed="rId8" cstate="print"/>
                      <a:stretch>
                        <a:fillRect t="-526" b="-21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90800" y="2444255"/>
                <a:ext cx="1676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444255"/>
                <a:ext cx="1676400" cy="1200329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319272" y="2386584"/>
            <a:ext cx="871728" cy="130759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858000" y="2441448"/>
                <a:ext cx="1295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441448"/>
                <a:ext cx="1295400" cy="1200329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7580376" y="2386584"/>
            <a:ext cx="533400" cy="130759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459736" y="4778422"/>
                <a:ext cx="1295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736" y="4778422"/>
                <a:ext cx="1295400" cy="1200329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172968" y="4724400"/>
            <a:ext cx="533400" cy="130759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858000" y="4849167"/>
                <a:ext cx="1752600" cy="1188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2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5200" b="0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sz="52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52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2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2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849167"/>
                <a:ext cx="1752600" cy="1188659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7620000" y="4818888"/>
            <a:ext cx="1031679" cy="129844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4HMMLC6T\MM900043731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98" y="4378973"/>
            <a:ext cx="1765233" cy="2267272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52412" y="4121417"/>
            <a:ext cx="2085975" cy="1027922"/>
            <a:chOff x="1571625" y="4564105"/>
            <a:chExt cx="2085975" cy="1027922"/>
          </a:xfrm>
        </p:grpSpPr>
        <p:sp>
          <p:nvSpPr>
            <p:cNvPr id="18" name="Oval Callout 17"/>
            <p:cNvSpPr/>
            <p:nvPr/>
          </p:nvSpPr>
          <p:spPr>
            <a:xfrm>
              <a:off x="1571625" y="4564105"/>
              <a:ext cx="2085975" cy="1027922"/>
            </a:xfrm>
            <a:prstGeom prst="wedgeEllipseCallout">
              <a:avLst>
                <a:gd name="adj1" fmla="val 34678"/>
                <a:gd name="adj2" fmla="val 6923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1129" y="4608706"/>
              <a:ext cx="20193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glow rad="9525">
                      <a:schemeClr val="bg1">
                        <a:lumMod val="75000"/>
                        <a:alpha val="90000"/>
                      </a:schemeClr>
                    </a:glow>
                    <a:outerShdw blurRad="50800" dist="6350" dir="5400000" algn="t" rotWithShape="0">
                      <a:schemeClr val="bg1">
                        <a:lumMod val="75000"/>
                        <a:alpha val="90000"/>
                      </a:schemeClr>
                    </a:outerShdw>
                  </a:effectLst>
                </a:rPr>
                <a:t>So the</a:t>
              </a:r>
              <a:endParaRPr lang="en-US" sz="2000" b="1" dirty="0">
                <a:effectLst>
                  <a:glow rad="9525">
                    <a:schemeClr val="bg1">
                      <a:lumMod val="75000"/>
                      <a:alpha val="90000"/>
                    </a:schemeClr>
                  </a:glow>
                  <a:outerShdw blurRad="50800" dist="6350" dir="5400000" algn="t" rotWithShape="0">
                    <a:schemeClr val="bg1">
                      <a:lumMod val="75000"/>
                      <a:alpha val="90000"/>
                    </a:schemeClr>
                  </a:outerShdw>
                </a:effectLst>
              </a:endParaRP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glow rad="9525">
                      <a:schemeClr val="bg1">
                        <a:lumMod val="75000"/>
                        <a:alpha val="90000"/>
                      </a:schemeClr>
                    </a:glow>
                    <a:outerShdw blurRad="50800" dist="6350" dir="5400000" algn="t" rotWithShape="0">
                      <a:schemeClr val="bg1">
                        <a:lumMod val="75000"/>
                        <a:alpha val="90000"/>
                      </a:schemeClr>
                    </a:outerShdw>
                  </a:effectLst>
                </a:rPr>
                <a:t>answer is already simplified?</a:t>
              </a:r>
              <a:endParaRPr lang="en-US" sz="2000" b="1" dirty="0">
                <a:effectLst>
                  <a:glow rad="9525">
                    <a:schemeClr val="bg1">
                      <a:lumMod val="75000"/>
                      <a:alpha val="90000"/>
                    </a:schemeClr>
                  </a:glow>
                  <a:outerShdw blurRad="50800" dist="6350" dir="5400000" algn="t" rotWithShape="0">
                    <a:schemeClr val="bg1">
                      <a:lumMod val="75000"/>
                      <a:alpha val="90000"/>
                    </a:schemeClr>
                  </a:outerShdw>
                </a:effectLst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3613" y="95157"/>
            <a:ext cx="8179387" cy="1124043"/>
            <a:chOff x="583613" y="95157"/>
            <a:chExt cx="8179387" cy="1124043"/>
          </a:xfrm>
        </p:grpSpPr>
        <p:sp>
          <p:nvSpPr>
            <p:cNvPr id="24" name="Rectangle 23"/>
            <p:cNvSpPr/>
            <p:nvPr/>
          </p:nvSpPr>
          <p:spPr>
            <a:xfrm>
              <a:off x="938212" y="304800"/>
              <a:ext cx="7367588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3613" y="383074"/>
              <a:ext cx="8179387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3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Crafty Cross-Cancelling</a:t>
              </a:r>
              <a:endParaRPr lang="en-US" sz="53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26" name="4-Point Star 25"/>
            <p:cNvSpPr/>
            <p:nvPr/>
          </p:nvSpPr>
          <p:spPr>
            <a:xfrm>
              <a:off x="692770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8001000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06106" y="1600200"/>
            <a:ext cx="82806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Now, let’s look at a method called </a:t>
            </a:r>
            <a:r>
              <a:rPr lang="en-US" sz="3800" b="1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50800" dir="8100000" algn="tr" rotWithShape="0">
                    <a:srgbClr val="FFFF00"/>
                  </a:outerShdw>
                </a:effectLst>
              </a:rPr>
              <a:t>cross-cancelling, </a:t>
            </a: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using </a:t>
            </a:r>
            <a:r>
              <a:rPr lang="en-US" sz="38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a</a:t>
            </a: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 previous problem.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933700" y="3371671"/>
                <a:ext cx="18669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5400" b="1" i="1" dirty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3371671"/>
                <a:ext cx="1866900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60757" y="1611077"/>
            <a:ext cx="759744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Step 1: Look at the </a:t>
            </a:r>
            <a:r>
              <a:rPr lang="en-US" sz="38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numbers </a:t>
            </a:r>
            <a:r>
              <a:rPr lang="en-US" sz="3800" b="1" dirty="0">
                <a:ln w="3175">
                  <a:solidFill>
                    <a:srgbClr val="002060"/>
                  </a:solidFill>
                </a:ln>
                <a:solidFill>
                  <a:srgbClr val="FDC703"/>
                </a:solidFill>
                <a:effectLst>
                  <a:outerShdw blurRad="50800" dist="50800" dir="8100000" algn="tr" rotWithShape="0">
                    <a:srgbClr val="FFFF00"/>
                  </a:outerShdw>
                </a:effectLst>
              </a:rPr>
              <a:t>across</a:t>
            </a:r>
            <a:r>
              <a:rPr lang="en-US" sz="38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 from each </a:t>
            </a: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other (diagonal numbers).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238500" y="3371672"/>
            <a:ext cx="1219200" cy="114299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238500" y="3371671"/>
            <a:ext cx="1219200" cy="114299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08357" y="1569184"/>
            <a:ext cx="75974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Step 2: See if those numbers have a GCF &gt; 1. If so, divide each number by that GCF.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33600" y="5006208"/>
            <a:ext cx="5729916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What’s the GCF of 3 and 3?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52750" y="5001768"/>
            <a:ext cx="496500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46610" y="5611887"/>
            <a:ext cx="5729916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What’s the GCF of 2 and 8?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752750" y="5614416"/>
            <a:ext cx="496500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b="1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2</a:t>
            </a:r>
            <a:endParaRPr lang="en-US" sz="3800" b="1" dirty="0" smtClean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236976" y="3371672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05072" y="4114800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024312" y="3383465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38500" y="4114800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819400" y="3356721"/>
            <a:ext cx="496500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  <a:endParaRPr lang="en-US" sz="3800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41244" y="4069080"/>
            <a:ext cx="496500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  <a:endParaRPr lang="en-US" sz="3800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43984" y="3337492"/>
            <a:ext cx="496500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  <a:endParaRPr lang="en-US" sz="3800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19400" y="4069080"/>
            <a:ext cx="496500" cy="61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72000" y="3390255"/>
                <a:ext cx="2529701" cy="120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90255"/>
                <a:ext cx="2529701" cy="120039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743700" y="3365157"/>
                <a:ext cx="14097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5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3365157"/>
                <a:ext cx="1409700" cy="120032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3505200" y="6023721"/>
            <a:ext cx="1168106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Yep!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594178" y="4810699"/>
            <a:ext cx="2384619" cy="996696"/>
            <a:chOff x="1417366" y="4590349"/>
            <a:chExt cx="2384619" cy="996696"/>
          </a:xfrm>
        </p:grpSpPr>
        <p:sp>
          <p:nvSpPr>
            <p:cNvPr id="58" name="Oval Callout 57"/>
            <p:cNvSpPr/>
            <p:nvPr/>
          </p:nvSpPr>
          <p:spPr>
            <a:xfrm>
              <a:off x="1417366" y="4590349"/>
              <a:ext cx="2384619" cy="996696"/>
            </a:xfrm>
            <a:prstGeom prst="wedgeEllipseCallout">
              <a:avLst>
                <a:gd name="adj1" fmla="val -55916"/>
                <a:gd name="adj2" fmla="val 345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59649" y="4608704"/>
              <a:ext cx="230133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Sparky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approves but needs to see more!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7498080" y="3304032"/>
            <a:ext cx="626342" cy="134416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1" grpId="0" animBg="1"/>
      <p:bldP spid="32" grpId="0"/>
      <p:bldP spid="32" grpId="1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50" grpId="0"/>
      <p:bldP spid="51" grpId="0"/>
      <p:bldP spid="52" grpId="0"/>
      <p:bldP spid="53" grpId="0"/>
      <p:bldP spid="54" grpId="0" animBg="1"/>
      <p:bldP spid="55" grpId="0" animBg="1"/>
      <p:bldP spid="56" grpId="0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4636226" y="3962400"/>
            <a:ext cx="2374174" cy="1747494"/>
            <a:chOff x="5168801" y="4606480"/>
            <a:chExt cx="2374174" cy="1747494"/>
          </a:xfrm>
        </p:grpSpPr>
        <p:sp>
          <p:nvSpPr>
            <p:cNvPr id="63" name="Oval Callout 62"/>
            <p:cNvSpPr/>
            <p:nvPr/>
          </p:nvSpPr>
          <p:spPr>
            <a:xfrm>
              <a:off x="5257800" y="4606480"/>
              <a:ext cx="2166444" cy="1747494"/>
            </a:xfrm>
            <a:prstGeom prst="wedgeEllipseCallout">
              <a:avLst>
                <a:gd name="adj1" fmla="val -57836"/>
                <a:gd name="adj2" fmla="val 287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68801" y="4703704"/>
              <a:ext cx="2374174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It makes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he fraction numbers smaller and helps simplify the answer!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2050" name="Picture 2" descr="C:\Users\Owner\AppData\Local\Microsoft\Windows\Temporary Internet Files\Content.IE5\I78WKEM9\MM900043729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13719"/>
            <a:ext cx="1547813" cy="1746615"/>
          </a:xfrm>
          <a:prstGeom prst="rect">
            <a:avLst/>
          </a:prstGeom>
          <a:noFill/>
          <a:effectLst>
            <a:outerShdw blurRad="50800" dist="762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4450" y="1524000"/>
            <a:ext cx="76275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Let’s do a side-by-side comparison to see how cross-cancelling makes multiplying fractions easier.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83613" y="95157"/>
            <a:ext cx="8179387" cy="1124043"/>
            <a:chOff x="583613" y="95157"/>
            <a:chExt cx="8179387" cy="1124043"/>
          </a:xfrm>
        </p:grpSpPr>
        <p:sp>
          <p:nvSpPr>
            <p:cNvPr id="37" name="Rectangle 36"/>
            <p:cNvSpPr/>
            <p:nvPr/>
          </p:nvSpPr>
          <p:spPr>
            <a:xfrm>
              <a:off x="938212" y="304800"/>
              <a:ext cx="7367588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3613" y="383074"/>
              <a:ext cx="8179387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3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Crafty Cross-Cancelling</a:t>
              </a:r>
              <a:endParaRPr lang="en-US" sz="53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39" name="4-Point Star 38"/>
            <p:cNvSpPr/>
            <p:nvPr/>
          </p:nvSpPr>
          <p:spPr>
            <a:xfrm>
              <a:off x="692770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4-Point Star 39"/>
            <p:cNvSpPr/>
            <p:nvPr/>
          </p:nvSpPr>
          <p:spPr>
            <a:xfrm>
              <a:off x="8001000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81000" y="2743201"/>
                <a:ext cx="1866900" cy="91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 </a:t>
                </a:r>
                <a:endParaRPr lang="en-US" sz="44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3201"/>
                <a:ext cx="1866900" cy="9130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333" b="-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57200" y="1630090"/>
            <a:ext cx="3795900" cy="57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Standard Method: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60093" y="1630090"/>
            <a:ext cx="4355307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Cross-cancel method: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33948" y="2743200"/>
                <a:ext cx="2057052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∙ 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∙ 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948" y="2743200"/>
                <a:ext cx="2057052" cy="9548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27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7200" y="4001284"/>
                <a:ext cx="1676400" cy="91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𝟒𝟓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𝟐𝟒𝟎</m:t>
                        </m:r>
                      </m:den>
                    </m:f>
                  </m:oMath>
                </a14:m>
                <a:r>
                  <a:rPr lang="en-US" sz="44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01284"/>
                <a:ext cx="1676400" cy="91307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333" b="-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964473" y="4001284"/>
                <a:ext cx="1410629" cy="91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𝟖𝟎</m:t>
                        </m:r>
                      </m:den>
                    </m:f>
                  </m:oMath>
                </a14:m>
                <a:r>
                  <a:rPr lang="en-US" sz="44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473" y="4001284"/>
                <a:ext cx="1410629" cy="9130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2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256371" y="5234123"/>
                <a:ext cx="1410629" cy="951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4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71" y="5234123"/>
                <a:ext cx="1410629" cy="95154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1282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912571" y="5114544"/>
            <a:ext cx="640080" cy="113385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08313" y="2743200"/>
                <a:ext cx="1866900" cy="91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 </a:t>
                </a:r>
                <a:endParaRPr lang="en-US" sz="44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13" y="2743200"/>
                <a:ext cx="1866900" cy="91307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1333" b="-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V="1">
            <a:off x="5181600" y="2688336"/>
            <a:ext cx="393192" cy="39636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272212" y="3291840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129212" y="3291840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00600" y="2644356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  <a:endParaRPr lang="en-US" sz="3200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05600" y="2642616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770042" y="3240675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751242" y="3218442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312408" y="2688336"/>
            <a:ext cx="393192" cy="39636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858000" y="2743200"/>
                <a:ext cx="1956267" cy="951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∙ 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∙ </m:t>
                        </m:r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743200"/>
                <a:ext cx="1956267" cy="95160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1282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276171" y="4167323"/>
                <a:ext cx="1410629" cy="951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4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4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171" y="4167323"/>
                <a:ext cx="1410629" cy="951543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1282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7932371" y="4047744"/>
            <a:ext cx="640080" cy="113385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63689" y="5786759"/>
            <a:ext cx="3999311" cy="91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You sound like a math teacher, Sparkles!</a:t>
            </a:r>
          </a:p>
        </p:txBody>
      </p:sp>
      <p:pic>
        <p:nvPicPr>
          <p:cNvPr id="65" name="Picture 2" descr="C:\Users\Owner\AppData\Local\Microsoft\Windows\Temporary Internet Files\Content.IE5\I78WKEM9\MM900043730[1]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14" y="3808926"/>
            <a:ext cx="1557599" cy="25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4648201" y="5968163"/>
            <a:ext cx="2819400" cy="56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I agree!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712426" y="4246504"/>
            <a:ext cx="2374174" cy="1544696"/>
            <a:chOff x="5225074" y="4606480"/>
            <a:chExt cx="2374174" cy="1544696"/>
          </a:xfrm>
        </p:grpSpPr>
        <p:sp>
          <p:nvSpPr>
            <p:cNvPr id="33" name="Oval Callout 32"/>
            <p:cNvSpPr/>
            <p:nvPr/>
          </p:nvSpPr>
          <p:spPr>
            <a:xfrm>
              <a:off x="5257799" y="4606480"/>
              <a:ext cx="2341449" cy="1527048"/>
            </a:xfrm>
            <a:prstGeom prst="wedgeEllipseCallout">
              <a:avLst>
                <a:gd name="adj1" fmla="val -57836"/>
                <a:gd name="adj2" fmla="val 287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5074" y="4648200"/>
              <a:ext cx="2374174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 hate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to admit it, but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his cross-cancelling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hingy is </a:t>
              </a:r>
              <a:r>
                <a:rPr lang="en-US" sz="2000" b="1" dirty="0" err="1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kinda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sweet!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01771" y="4388967"/>
            <a:ext cx="2129525" cy="1320927"/>
            <a:chOff x="5257800" y="4606480"/>
            <a:chExt cx="2129525" cy="1320927"/>
          </a:xfrm>
        </p:grpSpPr>
        <p:sp>
          <p:nvSpPr>
            <p:cNvPr id="67" name="Oval Callout 66"/>
            <p:cNvSpPr/>
            <p:nvPr/>
          </p:nvSpPr>
          <p:spPr>
            <a:xfrm>
              <a:off x="5257800" y="4606480"/>
              <a:ext cx="2129525" cy="1320927"/>
            </a:xfrm>
            <a:prstGeom prst="wedgeEllipseCallout">
              <a:avLst>
                <a:gd name="adj1" fmla="val -57836"/>
                <a:gd name="adj2" fmla="val 287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276259" y="4639790"/>
              <a:ext cx="2092606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schemeClr val="tx1">
                        <a:alpha val="40000"/>
                      </a:schemeClr>
                    </a:outerShdw>
                  </a:effectLst>
                </a:rPr>
                <a:t>This is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schemeClr val="tx1">
                        <a:alpha val="40000"/>
                      </a:schemeClr>
                    </a:outerShdw>
                  </a:effectLst>
                </a:rPr>
                <a:t>n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schemeClr val="tx1">
                        <a:alpha val="40000"/>
                      </a:schemeClr>
                    </a:outerShdw>
                  </a:effectLst>
                </a:rPr>
                <a:t>ot going to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schemeClr val="tx1">
                        <a:alpha val="40000"/>
                      </a:schemeClr>
                    </a:outerShdw>
                  </a:effectLst>
                </a:rPr>
                <a:t>g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schemeClr val="tx1">
                        <a:alpha val="40000"/>
                      </a:schemeClr>
                    </a:outerShdw>
                  </a:effectLst>
                </a:rPr>
                <a:t>o over well with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schemeClr val="tx1">
                        <a:alpha val="40000"/>
                      </a:schemeClr>
                    </a:outerShdw>
                  </a:effectLst>
                </a:rPr>
                <a:t>t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schemeClr val="tx1">
                        <a:alpha val="40000"/>
                      </a:schemeClr>
                    </a:outerShdw>
                  </a:effectLst>
                </a:rPr>
                <a:t>he ladies!</a:t>
              </a:r>
              <a:endParaRPr lang="en-US" sz="2000" b="1" dirty="0">
                <a:effectLst>
                  <a:outerShdw blurRad="50800" dist="12700" dir="5400000" algn="t" rotWithShape="0">
                    <a:schemeClr val="tx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4562856" y="2057400"/>
            <a:ext cx="4572" cy="4419600"/>
          </a:xfrm>
          <a:prstGeom prst="line">
            <a:avLst/>
          </a:prstGeom>
          <a:ln w="57150">
            <a:solidFill>
              <a:srgbClr val="FA9706"/>
            </a:solidFill>
          </a:ln>
          <a:effectLst>
            <a:outerShdw blurRad="50800" dist="38100" dir="8100000" algn="tr" rotWithShape="0">
              <a:prstClr val="black">
                <a:alpha val="8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/>
      <p:bldP spid="55" grpId="0"/>
      <p:bldP spid="56" grpId="0"/>
      <p:bldP spid="57" grpId="0"/>
      <p:bldP spid="59" grpId="0" animBg="1"/>
      <p:bldP spid="60" grpId="0" animBg="1"/>
      <p:bldP spid="61" grpId="0" animBg="1"/>
      <p:bldP spid="62" grpId="0"/>
      <p:bldP spid="69" grpId="0"/>
      <p:bldP spid="6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828" y="1295400"/>
            <a:ext cx="8077200" cy="4495800"/>
          </a:xfrm>
          <a:prstGeom prst="rect">
            <a:avLst/>
          </a:prstGeom>
          <a:gradFill flip="none" rotWithShape="1">
            <a:gsLst>
              <a:gs pos="0">
                <a:srgbClr val="FA9706"/>
              </a:gs>
              <a:gs pos="50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635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C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729" y="3151608"/>
            <a:ext cx="624840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8400"/>
              </a:lnSpc>
            </a:pP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Multiplying</a:t>
            </a:r>
          </a:p>
          <a:p>
            <a:pPr algn="ctr">
              <a:lnSpc>
                <a:spcPts val="8400"/>
              </a:lnSpc>
            </a:pP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Mixed Numbers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15C2FF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7086600" y="2999678"/>
            <a:ext cx="919121" cy="159834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8157474" y="881239"/>
            <a:ext cx="578362" cy="82832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798" y="1600200"/>
            <a:ext cx="6248402" cy="16696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2300"/>
              </a:lnSpc>
            </a:pPr>
            <a:r>
              <a:rPr lang="en-US" sz="110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Part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 2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rgbClr val="15C2FF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914400" y="1866900"/>
            <a:ext cx="1364628" cy="2514600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1596714" y="2001294"/>
            <a:ext cx="852375" cy="1394136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2743200" y="274080"/>
            <a:ext cx="426187" cy="817172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735823" y="5930590"/>
            <a:ext cx="357153" cy="657922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6400800" y="6082990"/>
            <a:ext cx="178577" cy="32896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6222223" y="716758"/>
            <a:ext cx="178577" cy="32896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" y="95157"/>
            <a:ext cx="8549501" cy="1124043"/>
            <a:chOff x="228600" y="95157"/>
            <a:chExt cx="8549501" cy="1124043"/>
          </a:xfrm>
        </p:grpSpPr>
        <p:sp>
          <p:nvSpPr>
            <p:cNvPr id="12" name="Rectangle 11"/>
            <p:cNvSpPr/>
            <p:nvPr/>
          </p:nvSpPr>
          <p:spPr>
            <a:xfrm>
              <a:off x="457201" y="304800"/>
              <a:ext cx="8305800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613" y="383074"/>
              <a:ext cx="8179387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3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Mixed Numbers</a:t>
              </a:r>
              <a:endParaRPr lang="en-US" sz="53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228600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8458200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57201" y="1447800"/>
            <a:ext cx="83931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Before we can multiply 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DC703"/>
                </a:solidFill>
                <a:effectLst>
                  <a:outerShdw blurRad="50800" dist="50800" dir="8100000" algn="tr" rotWithShape="0">
                    <a:srgbClr val="FFFF00"/>
                  </a:outerShdw>
                </a:effectLst>
              </a:rPr>
              <a:t>mixed numbers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, we need to change them into 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DC703"/>
                </a:solidFill>
                <a:effectLst>
                  <a:outerShdw blurRad="50800" dist="50800" dir="8100000" algn="tr" rotWithShape="0">
                    <a:srgbClr val="FFFF00"/>
                  </a:outerShdw>
                </a:effectLst>
              </a:rPr>
              <a:t>improper fractions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3308999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Example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1200" y="3886200"/>
                <a:ext cx="2464388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86200"/>
                <a:ext cx="2464388" cy="116955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53531" y="3921512"/>
                <a:ext cx="295686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531" y="3921512"/>
                <a:ext cx="2956869" cy="116955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88920" y="5273928"/>
                <a:ext cx="13716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20" y="5273928"/>
                <a:ext cx="1371600" cy="116955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21790" y="5231249"/>
                <a:ext cx="176753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 </m:t>
                    </m:r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b="1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800" b="1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90" y="5231249"/>
                <a:ext cx="1767530" cy="116955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029200" y="5303520"/>
            <a:ext cx="990600" cy="112687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447800" y="2441079"/>
                <a:ext cx="2464388" cy="120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800" b="1" i="1" dirty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441079"/>
                <a:ext cx="2464388" cy="12003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20131" y="2476391"/>
                <a:ext cx="295686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800" b="1" i="1" dirty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31" y="2476391"/>
                <a:ext cx="2956869" cy="116955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4724400" y="2569095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37694" y="2570709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648200" y="3218319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617743" y="3217723"/>
            <a:ext cx="433388" cy="4426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127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67200" y="2517279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2</a:t>
            </a:r>
            <a:endParaRPr lang="en-US" sz="3200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45982" y="3149840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  <a:endParaRPr lang="en-US" sz="3200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43400" y="3156833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  <a:endParaRPr lang="en-US" sz="3200" dirty="0" smtClean="0">
              <a:ln w="31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0" y="2517279"/>
            <a:ext cx="41155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85800" y="4217551"/>
                <a:ext cx="1905000" cy="1050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2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508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50800" dir="8100000" algn="tr" rotWithShape="0">
                        <a:prstClr val="black"/>
                      </a:outerShdw>
                    </a:effectLst>
                  </a:rPr>
                  <a:t>  </a:t>
                </a:r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17551"/>
                <a:ext cx="1905000" cy="105067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554985" y="4081279"/>
                <a:ext cx="1102615" cy="120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85" y="4081279"/>
                <a:ext cx="1102615" cy="120039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657601" y="4038600"/>
                <a:ext cx="12192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48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1" y="4038600"/>
                <a:ext cx="1219200" cy="116955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255008" y="4348615"/>
            <a:ext cx="499686" cy="63093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854388" y="3721742"/>
            <a:ext cx="2666612" cy="1673721"/>
            <a:chOff x="4636105" y="4438691"/>
            <a:chExt cx="2666612" cy="1673721"/>
          </a:xfrm>
        </p:grpSpPr>
        <p:sp>
          <p:nvSpPr>
            <p:cNvPr id="45" name="Oval Callout 44"/>
            <p:cNvSpPr/>
            <p:nvPr/>
          </p:nvSpPr>
          <p:spPr>
            <a:xfrm>
              <a:off x="4636105" y="4438691"/>
              <a:ext cx="2666612" cy="1673721"/>
            </a:xfrm>
            <a:prstGeom prst="wedgeEllipseCallout">
              <a:avLst>
                <a:gd name="adj1" fmla="val -39087"/>
                <a:gd name="adj2" fmla="val 5526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n-US" sz="2000" dirty="0">
                <a:effectLst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74399" y="4533236"/>
              <a:ext cx="2590024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This looks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l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ike it might be a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good time</a:t>
              </a: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to use some of that fancy cross-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cancelling!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47" name="Picture 3" descr="C:\Users\Owner\AppData\Local\Microsoft\Windows\Temporary Internet Files\Content.IE5\ZHZHQHV1\MM900043731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58518"/>
            <a:ext cx="1657064" cy="2128339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8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093672" y="5846802"/>
            <a:ext cx="3656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Great idea, chief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!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28600" y="95157"/>
            <a:ext cx="8549501" cy="1124043"/>
            <a:chOff x="228600" y="95157"/>
            <a:chExt cx="8549501" cy="1124043"/>
          </a:xfrm>
        </p:grpSpPr>
        <p:sp>
          <p:nvSpPr>
            <p:cNvPr id="50" name="Rectangle 49"/>
            <p:cNvSpPr/>
            <p:nvPr/>
          </p:nvSpPr>
          <p:spPr>
            <a:xfrm>
              <a:off x="457201" y="304800"/>
              <a:ext cx="8305800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3613" y="383074"/>
              <a:ext cx="8179387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3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Mixed Numbers</a:t>
              </a:r>
              <a:endParaRPr lang="en-US" sz="53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52" name="4-Point Star 51"/>
            <p:cNvSpPr/>
            <p:nvPr/>
          </p:nvSpPr>
          <p:spPr>
            <a:xfrm>
              <a:off x="228600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4-Point Star 52"/>
            <p:cNvSpPr/>
            <p:nvPr/>
          </p:nvSpPr>
          <p:spPr>
            <a:xfrm>
              <a:off x="8458200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429000" y="1524000"/>
            <a:ext cx="2286000" cy="56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Example 2:</a:t>
            </a:r>
          </a:p>
        </p:txBody>
      </p:sp>
      <p:pic>
        <p:nvPicPr>
          <p:cNvPr id="4098" name="Picture 2" descr="C:\Users\Owner\AppData\Local\Microsoft\Windows\Temporary Internet Files\Content.IE5\I78WKEM9\MM900043730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06" y="3936831"/>
            <a:ext cx="1638294" cy="26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940755" y="4349261"/>
            <a:ext cx="1917624" cy="1046202"/>
            <a:chOff x="4597564" y="4738133"/>
            <a:chExt cx="1917624" cy="1046202"/>
          </a:xfrm>
        </p:grpSpPr>
        <p:sp>
          <p:nvSpPr>
            <p:cNvPr id="56" name="Oval Callout 55"/>
            <p:cNvSpPr/>
            <p:nvPr/>
          </p:nvSpPr>
          <p:spPr>
            <a:xfrm>
              <a:off x="4636105" y="4738133"/>
              <a:ext cx="1840543" cy="1046202"/>
            </a:xfrm>
            <a:prstGeom prst="wedgeEllipseCallout">
              <a:avLst>
                <a:gd name="adj1" fmla="val -39087"/>
                <a:gd name="adj2" fmla="val 5526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n-US" sz="2000" dirty="0">
                <a:effectLst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97564" y="4814333"/>
              <a:ext cx="191762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I’m really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tarting to wig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o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ut here!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995170" y="5434560"/>
            <a:ext cx="3683588" cy="111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What’s wrong, </a:t>
            </a:r>
            <a:r>
              <a:rPr lang="en-US" sz="3800" b="1" dirty="0" err="1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Sparkington</a:t>
            </a: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?</a:t>
            </a:r>
            <a:endParaRPr lang="en-US" sz="3600" b="1" dirty="0" smtClean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953765" y="4114800"/>
            <a:ext cx="1943666" cy="1274334"/>
            <a:chOff x="4636105" y="4553854"/>
            <a:chExt cx="1943666" cy="1274334"/>
          </a:xfrm>
        </p:grpSpPr>
        <p:sp>
          <p:nvSpPr>
            <p:cNvPr id="60" name="Oval Callout 59"/>
            <p:cNvSpPr/>
            <p:nvPr/>
          </p:nvSpPr>
          <p:spPr>
            <a:xfrm>
              <a:off x="4636105" y="4553854"/>
              <a:ext cx="1943666" cy="1274334"/>
            </a:xfrm>
            <a:prstGeom prst="wedgeEllipseCallout">
              <a:avLst>
                <a:gd name="adj1" fmla="val -39087"/>
                <a:gd name="adj2" fmla="val 5526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n-US" sz="2000" dirty="0">
                <a:effectLst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55252" y="4580597"/>
              <a:ext cx="1917624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All this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junk is actually starting to make sense!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066800" y="5410200"/>
            <a:ext cx="3683588" cy="111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But isn’t that a good thing?</a:t>
            </a:r>
            <a:endParaRPr lang="en-US" sz="3600" b="1" dirty="0" smtClean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892682" y="3901054"/>
            <a:ext cx="1892929" cy="1509146"/>
            <a:chOff x="4547174" y="4665683"/>
            <a:chExt cx="1892929" cy="1509146"/>
          </a:xfrm>
        </p:grpSpPr>
        <p:sp>
          <p:nvSpPr>
            <p:cNvPr id="64" name="Oval Callout 63"/>
            <p:cNvSpPr/>
            <p:nvPr/>
          </p:nvSpPr>
          <p:spPr>
            <a:xfrm>
              <a:off x="4636106" y="4665683"/>
              <a:ext cx="1715066" cy="1509146"/>
            </a:xfrm>
            <a:prstGeom prst="wedgeEllipseCallout">
              <a:avLst>
                <a:gd name="adj1" fmla="val -39087"/>
                <a:gd name="adj2" fmla="val 5526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n-US" sz="2000" dirty="0">
                <a:effectLst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47174" y="4671853"/>
              <a:ext cx="1892929" cy="143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I’m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ot </a:t>
              </a: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u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sed to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hings making sense…Need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air now!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80900" y="5615969"/>
            <a:ext cx="2682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We better practice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23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8" grpId="0"/>
      <p:bldP spid="48" grpId="1"/>
      <p:bldP spid="54" grpId="0"/>
      <p:bldP spid="58" grpId="0"/>
      <p:bldP spid="58" grpId="1"/>
      <p:bldP spid="62" grpId="0"/>
      <p:bldP spid="62" grpId="1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5556" y="95157"/>
            <a:ext cx="7640244" cy="1124043"/>
            <a:chOff x="616570" y="95157"/>
            <a:chExt cx="7640244" cy="1124043"/>
          </a:xfrm>
        </p:grpSpPr>
        <p:sp>
          <p:nvSpPr>
            <p:cNvPr id="12" name="Rectangle 11"/>
            <p:cNvSpPr/>
            <p:nvPr/>
          </p:nvSpPr>
          <p:spPr>
            <a:xfrm>
              <a:off x="831229" y="304800"/>
              <a:ext cx="7425585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383074"/>
              <a:ext cx="6858000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3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Show us how it’s Done!</a:t>
              </a:r>
              <a:endParaRPr lang="en-US" sz="53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616570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7924800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9784" y="1447800"/>
            <a:ext cx="7694002" cy="50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Multiply the following mixed numbers.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4048" y="1981200"/>
            <a:ext cx="3126162" cy="1200329"/>
            <a:chOff x="384048" y="2057400"/>
            <a:chExt cx="3126162" cy="1200329"/>
          </a:xfrm>
        </p:grpSpPr>
        <p:sp>
          <p:nvSpPr>
            <p:cNvPr id="18" name="Rectangle 17"/>
            <p:cNvSpPr/>
            <p:nvPr/>
          </p:nvSpPr>
          <p:spPr>
            <a:xfrm>
              <a:off x="384048" y="2438400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DC703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38200" y="2057400"/>
                  <a:ext cx="2672010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4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2</m:t>
                      </m:r>
                      <m:f>
                        <m:fPr>
                          <m:ctrlP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DC703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ln w="3175">
                      <a:solidFill>
                        <a:srgbClr val="002060"/>
                      </a:solidFill>
                    </a:ln>
                    <a:solidFill>
                      <a:srgbClr val="FDC703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057400"/>
                  <a:ext cx="2672010" cy="1200329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381000" y="3524071"/>
            <a:ext cx="2976810" cy="1200329"/>
            <a:chOff x="418171" y="2057400"/>
            <a:chExt cx="2976810" cy="1200329"/>
          </a:xfrm>
        </p:grpSpPr>
        <p:sp>
          <p:nvSpPr>
            <p:cNvPr id="28" name="Rectangle 27"/>
            <p:cNvSpPr/>
            <p:nvPr/>
          </p:nvSpPr>
          <p:spPr>
            <a:xfrm>
              <a:off x="418171" y="2438400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>
                  <a:ln w="3175">
                    <a:solidFill>
                      <a:srgbClr val="002060"/>
                    </a:solidFill>
                  </a:ln>
                  <a:solidFill>
                    <a:srgbClr val="FDC703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2</a:t>
              </a: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DC703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722971" y="2057400"/>
                  <a:ext cx="2672010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4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44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5</m:t>
                      </m:r>
                    </m:oMath>
                  </a14:m>
                  <a:r>
                    <a:rPr lang="en-US" sz="4400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DC703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ln w="3175">
                      <a:solidFill>
                        <a:srgbClr val="002060"/>
                      </a:solidFill>
                    </a:ln>
                    <a:solidFill>
                      <a:srgbClr val="FDC703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71" y="2057400"/>
                  <a:ext cx="2672010" cy="1200329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340679" y="5105400"/>
            <a:ext cx="3164521" cy="1200329"/>
            <a:chOff x="384048" y="2057400"/>
            <a:chExt cx="3164521" cy="1200329"/>
          </a:xfrm>
        </p:grpSpPr>
        <p:sp>
          <p:nvSpPr>
            <p:cNvPr id="31" name="Rectangle 30"/>
            <p:cNvSpPr/>
            <p:nvPr/>
          </p:nvSpPr>
          <p:spPr>
            <a:xfrm>
              <a:off x="384048" y="2438400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>
                  <a:ln w="3175">
                    <a:solidFill>
                      <a:srgbClr val="002060"/>
                    </a:solidFill>
                  </a:ln>
                  <a:solidFill>
                    <a:srgbClr val="FDC703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3</a:t>
              </a: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DC703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876559" y="2057400"/>
                  <a:ext cx="2672010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4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4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DC703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4</m:t>
                      </m:r>
                      <m:f>
                        <m:fPr>
                          <m:ctrlP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DC703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DC703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ln w="3175">
                      <a:solidFill>
                        <a:srgbClr val="002060"/>
                      </a:solidFill>
                    </a:ln>
                    <a:solidFill>
                      <a:srgbClr val="FDC703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59" y="2057400"/>
                  <a:ext cx="2672010" cy="1200329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29000" y="2136648"/>
                <a:ext cx="1961322" cy="970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0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36648"/>
                <a:ext cx="1961322" cy="9709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47937" y="2133600"/>
                <a:ext cx="1410063" cy="970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0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37" y="2133600"/>
                <a:ext cx="1410063" cy="9709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971937" y="1981200"/>
                <a:ext cx="141006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400" b="0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37" y="1981200"/>
                <a:ext cx="1410063" cy="116955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554686" y="2112264"/>
            <a:ext cx="877824" cy="107899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410200" y="3674245"/>
                <a:ext cx="1410063" cy="970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0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74245"/>
                <a:ext cx="1410063" cy="97090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048137" y="3574922"/>
                <a:ext cx="141006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400" b="0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11</m:t>
                      </m:r>
                    </m:oMath>
                  </m:oMathPara>
                </a14:m>
                <a:endParaRPr lang="en-US" sz="4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137" y="3574922"/>
                <a:ext cx="1410063" cy="1169551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7566501" y="3886200"/>
            <a:ext cx="786384" cy="69494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200400" y="3677293"/>
            <a:ext cx="2209800" cy="1011353"/>
            <a:chOff x="3200400" y="3677293"/>
            <a:chExt cx="2209800" cy="1011353"/>
          </a:xfrm>
        </p:grpSpPr>
        <p:grpSp>
          <p:nvGrpSpPr>
            <p:cNvPr id="45" name="Group 44"/>
            <p:cNvGrpSpPr/>
            <p:nvPr/>
          </p:nvGrpSpPr>
          <p:grpSpPr>
            <a:xfrm>
              <a:off x="3200400" y="3677293"/>
              <a:ext cx="1961322" cy="970907"/>
              <a:chOff x="3525078" y="3677293"/>
              <a:chExt cx="1961322" cy="9709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3525078" y="3677293"/>
                    <a:ext cx="1961322" cy="9709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6800"/>
                      </a:lnSpc>
                    </a:pPr>
                    <a14:m>
                      <m:oMath xmlns:m="http://schemas.openxmlformats.org/officeDocument/2006/math"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den>
                        </m:f>
                      </m:oMath>
                    </a14:m>
                    <a:r>
                      <a:rPr lang="en-US" sz="4000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</a:rPr>
                      <a:t> </a:t>
                    </a:r>
                    <a:endParaRPr lang="en-US" sz="4000" dirty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FFF00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5078" y="3677293"/>
                    <a:ext cx="1961322" cy="970907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 b="-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Straight Connector 38"/>
              <p:cNvCxnSpPr/>
              <p:nvPr/>
            </p:nvCxnSpPr>
            <p:spPr>
              <a:xfrm flipV="1">
                <a:off x="4197096" y="4325112"/>
                <a:ext cx="325857" cy="3076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>
                <a:outerShdw blurRad="50800" dist="12700" dir="8100000" algn="tr" rotWithShape="0">
                  <a:prstClr val="black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102202" y="3767328"/>
                <a:ext cx="325857" cy="3076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>
                <a:outerShdw blurRad="50800" dist="12700" dir="8100000" algn="tr" rotWithShape="0">
                  <a:prstClr val="black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3578892" y="4288536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ln w="3175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29200" y="3721079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ln w="3175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276600" y="5281183"/>
            <a:ext cx="2407455" cy="1025951"/>
            <a:chOff x="3612345" y="5281183"/>
            <a:chExt cx="2407455" cy="1025951"/>
          </a:xfrm>
        </p:grpSpPr>
        <p:grpSp>
          <p:nvGrpSpPr>
            <p:cNvPr id="47" name="Group 46"/>
            <p:cNvGrpSpPr/>
            <p:nvPr/>
          </p:nvGrpSpPr>
          <p:grpSpPr>
            <a:xfrm>
              <a:off x="3612345" y="5281183"/>
              <a:ext cx="2216591" cy="964367"/>
              <a:chOff x="3525077" y="3677293"/>
              <a:chExt cx="2216591" cy="9643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3525077" y="3677293"/>
                    <a:ext cx="2216591" cy="96436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6800"/>
                      </a:lnSpc>
                    </a:pPr>
                    <a14:m>
                      <m:oMath xmlns:m="http://schemas.openxmlformats.org/officeDocument/2006/math"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  <m:t>𝟏𝟒</m:t>
                            </m:r>
                          </m:num>
                          <m:den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000" b="1" i="1" dirty="0" smtClean="0">
                                <a:ln w="3175"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sz="4000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</a:rPr>
                      <a:t> </a:t>
                    </a:r>
                    <a:endParaRPr lang="en-US" sz="4000" dirty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FFF00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5077" y="3677293"/>
                    <a:ext cx="2216591" cy="964367"/>
                  </a:xfrm>
                  <a:prstGeom prst="rect">
                    <a:avLst/>
                  </a:prstGeom>
                  <a:blipFill rotWithShape="1">
                    <a:blip r:embed="rId11" cstate="print"/>
                    <a:stretch>
                      <a:fillRect b="-12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Connector 48"/>
              <p:cNvCxnSpPr/>
              <p:nvPr/>
            </p:nvCxnSpPr>
            <p:spPr>
              <a:xfrm flipV="1">
                <a:off x="4387475" y="4325112"/>
                <a:ext cx="325857" cy="3076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>
                <a:outerShdw blurRad="50800" dist="12700" dir="8100000" algn="tr" rotWithShape="0">
                  <a:prstClr val="black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301875" y="3763638"/>
                <a:ext cx="325857" cy="3076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ffectLst>
                <a:outerShdw blurRad="50800" dist="12700" dir="8100000" algn="tr" rotWithShape="0">
                  <a:prstClr val="black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flipV="1">
              <a:off x="4474743" y="5367528"/>
              <a:ext cx="325857" cy="30761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12700" dir="8100000" algn="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376672" y="5925312"/>
              <a:ext cx="325857" cy="30761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>
              <a:outerShdw blurRad="50800" dist="12700" dir="8100000" algn="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638800" y="589788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ln w="3175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4800" y="5391090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ln w="3175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4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33088" y="5907024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ln w="3175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38800" y="5358605"/>
              <a:ext cx="381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>
                  <a:ln w="3175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 smtClean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562600" y="5285232"/>
                <a:ext cx="1410063" cy="970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𝟐𝟏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0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285232"/>
                <a:ext cx="1410063" cy="97090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971938" y="5285232"/>
                <a:ext cx="1783080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4400" b="0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10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44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38" y="5285232"/>
                <a:ext cx="1783080" cy="99001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7611074" y="5257800"/>
            <a:ext cx="1143944" cy="107899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 animBg="1"/>
      <p:bldP spid="34" grpId="0" animBg="1"/>
      <p:bldP spid="35" grpId="0" animBg="1"/>
      <p:bldP spid="36" grpId="0" animBg="1"/>
      <p:bldP spid="38" grpId="0" animBg="1"/>
      <p:bldP spid="44" grpId="0" animBg="1"/>
      <p:bldP spid="46" grpId="0" animBg="1"/>
      <p:bldP spid="6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98401" y="3219915"/>
            <a:ext cx="2706799" cy="1143000"/>
            <a:chOff x="1219200" y="3048000"/>
            <a:chExt cx="2706799" cy="1143000"/>
          </a:xfrm>
        </p:grpSpPr>
        <p:sp>
          <p:nvSpPr>
            <p:cNvPr id="4" name="Oval Callout 3"/>
            <p:cNvSpPr/>
            <p:nvPr/>
          </p:nvSpPr>
          <p:spPr>
            <a:xfrm>
              <a:off x="1219200" y="3048000"/>
              <a:ext cx="2706799" cy="1143000"/>
            </a:xfrm>
            <a:prstGeom prst="wedgeEllipseCallout">
              <a:avLst>
                <a:gd name="adj1" fmla="val 53277"/>
                <a:gd name="adj2" fmla="val 409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2678" y="3157835"/>
              <a:ext cx="251459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Fantastical!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But I’m starting to get a little worried.</a:t>
              </a:r>
              <a:endParaRPr lang="en-US" sz="2000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800" y="2805436"/>
            <a:ext cx="2895600" cy="1341194"/>
            <a:chOff x="5791200" y="2286001"/>
            <a:chExt cx="2895600" cy="1341194"/>
          </a:xfrm>
        </p:grpSpPr>
        <p:sp>
          <p:nvSpPr>
            <p:cNvPr id="6" name="Oval Callout 5"/>
            <p:cNvSpPr/>
            <p:nvPr/>
          </p:nvSpPr>
          <p:spPr>
            <a:xfrm>
              <a:off x="5791200" y="2286001"/>
              <a:ext cx="2895600" cy="1341194"/>
            </a:xfrm>
            <a:prstGeom prst="wedgeEllipseCallout">
              <a:avLst>
                <a:gd name="adj1" fmla="val -47086"/>
                <a:gd name="adj2" fmla="val 5294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2342327"/>
              <a:ext cx="2895600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Because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 think I actually </a:t>
              </a:r>
              <a:r>
                <a:rPr lang="en-US" sz="2000" b="1" dirty="0" err="1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wanna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start becoming friends with fractions!</a:t>
              </a:r>
              <a:endParaRPr lang="en-US" sz="2000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2" name="TextBox 9"/>
          <p:cNvSpPr txBox="1"/>
          <p:nvPr/>
        </p:nvSpPr>
        <p:spPr>
          <a:xfrm>
            <a:off x="152400" y="638251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/>
                <a:ea typeface="Calibri"/>
                <a:cs typeface="Times New Roman"/>
              </a:rPr>
              <a:t>©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Mike’s Math Mall</a:t>
            </a:r>
            <a:endParaRPr lang="en-US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917886" y="95157"/>
            <a:ext cx="7083115" cy="1124043"/>
            <a:chOff x="917886" y="95157"/>
            <a:chExt cx="7083115" cy="1124043"/>
          </a:xfrm>
        </p:grpSpPr>
        <p:sp>
          <p:nvSpPr>
            <p:cNvPr id="15" name="Rectangle 14"/>
            <p:cNvSpPr/>
            <p:nvPr/>
          </p:nvSpPr>
          <p:spPr>
            <a:xfrm>
              <a:off x="1219201" y="304800"/>
              <a:ext cx="6781800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5900" y="383074"/>
              <a:ext cx="6248402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4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</a:t>
              </a:r>
              <a:endParaRPr lang="en-US" sz="54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917886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7649861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04800" y="1485670"/>
            <a:ext cx="6444343" cy="102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So, how did it go with the mixed numbers, Sparky?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661" y="4572000"/>
            <a:ext cx="3248339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Oh, really?</a:t>
            </a:r>
          </a:p>
          <a:p>
            <a:pPr algn="ctr">
              <a:lnSpc>
                <a:spcPts val="38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And why’s that?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08878" y="4572000"/>
            <a:ext cx="3806522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That’s just weird, Mr. Sunshine!</a:t>
            </a:r>
          </a:p>
        </p:txBody>
      </p:sp>
      <p:pic>
        <p:nvPicPr>
          <p:cNvPr id="5122" name="Picture 2" descr="C:\Users\Owner\AppData\Local\Microsoft\Windows\Temporary Internet Files\Content.IE5\ESG2LA96\MM900043729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73" y="3029415"/>
            <a:ext cx="1844693" cy="266700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8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874559">
            <a:off x="-512041" y="-56296"/>
            <a:ext cx="9771411" cy="3901003"/>
          </a:xfrm>
          <a:custGeom>
            <a:avLst/>
            <a:gdLst>
              <a:gd name="connsiteX0" fmla="*/ 0 w 9144000"/>
              <a:gd name="connsiteY0" fmla="*/ 0 h 3124200"/>
              <a:gd name="connsiteX1" fmla="*/ 9144000 w 9144000"/>
              <a:gd name="connsiteY1" fmla="*/ 0 h 3124200"/>
              <a:gd name="connsiteX2" fmla="*/ 9144000 w 9144000"/>
              <a:gd name="connsiteY2" fmla="*/ 3124200 h 3124200"/>
              <a:gd name="connsiteX3" fmla="*/ 0 w 9144000"/>
              <a:gd name="connsiteY3" fmla="*/ 3124200 h 3124200"/>
              <a:gd name="connsiteX4" fmla="*/ 0 w 9144000"/>
              <a:gd name="connsiteY4" fmla="*/ 0 h 3124200"/>
              <a:gd name="connsiteX0" fmla="*/ 0 w 9144000"/>
              <a:gd name="connsiteY0" fmla="*/ 0 h 3274318"/>
              <a:gd name="connsiteX1" fmla="*/ 9144000 w 9144000"/>
              <a:gd name="connsiteY1" fmla="*/ 0 h 3274318"/>
              <a:gd name="connsiteX2" fmla="*/ 9010290 w 9144000"/>
              <a:gd name="connsiteY2" fmla="*/ 3274318 h 3274318"/>
              <a:gd name="connsiteX3" fmla="*/ 0 w 9144000"/>
              <a:gd name="connsiteY3" fmla="*/ 3124200 h 3274318"/>
              <a:gd name="connsiteX4" fmla="*/ 0 w 9144000"/>
              <a:gd name="connsiteY4" fmla="*/ 0 h 3274318"/>
              <a:gd name="connsiteX0" fmla="*/ 0 w 9325204"/>
              <a:gd name="connsiteY0" fmla="*/ 0 h 3274318"/>
              <a:gd name="connsiteX1" fmla="*/ 9325204 w 9325204"/>
              <a:gd name="connsiteY1" fmla="*/ 633557 h 3274318"/>
              <a:gd name="connsiteX2" fmla="*/ 9010290 w 9325204"/>
              <a:gd name="connsiteY2" fmla="*/ 3274318 h 3274318"/>
              <a:gd name="connsiteX3" fmla="*/ 0 w 9325204"/>
              <a:gd name="connsiteY3" fmla="*/ 3124200 h 3274318"/>
              <a:gd name="connsiteX4" fmla="*/ 0 w 9325204"/>
              <a:gd name="connsiteY4" fmla="*/ 0 h 3274318"/>
              <a:gd name="connsiteX0" fmla="*/ 85549 w 9325204"/>
              <a:gd name="connsiteY0" fmla="*/ 0 h 3802813"/>
              <a:gd name="connsiteX1" fmla="*/ 9325204 w 9325204"/>
              <a:gd name="connsiteY1" fmla="*/ 1162052 h 3802813"/>
              <a:gd name="connsiteX2" fmla="*/ 9010290 w 9325204"/>
              <a:gd name="connsiteY2" fmla="*/ 3802813 h 3802813"/>
              <a:gd name="connsiteX3" fmla="*/ 0 w 9325204"/>
              <a:gd name="connsiteY3" fmla="*/ 3652695 h 3802813"/>
              <a:gd name="connsiteX4" fmla="*/ 85549 w 9325204"/>
              <a:gd name="connsiteY4" fmla="*/ 0 h 3802813"/>
              <a:gd name="connsiteX0" fmla="*/ 345385 w 9585040"/>
              <a:gd name="connsiteY0" fmla="*/ 0 h 3818865"/>
              <a:gd name="connsiteX1" fmla="*/ 9585040 w 9585040"/>
              <a:gd name="connsiteY1" fmla="*/ 1162052 h 3818865"/>
              <a:gd name="connsiteX2" fmla="*/ 9270126 w 9585040"/>
              <a:gd name="connsiteY2" fmla="*/ 3802813 h 3818865"/>
              <a:gd name="connsiteX3" fmla="*/ 0 w 9585040"/>
              <a:gd name="connsiteY3" fmla="*/ 3818865 h 3818865"/>
              <a:gd name="connsiteX4" fmla="*/ 345385 w 9585040"/>
              <a:gd name="connsiteY4" fmla="*/ 0 h 3818865"/>
              <a:gd name="connsiteX0" fmla="*/ 345385 w 9270126"/>
              <a:gd name="connsiteY0" fmla="*/ 0 h 3818865"/>
              <a:gd name="connsiteX1" fmla="*/ 9175266 w 9270126"/>
              <a:gd name="connsiteY1" fmla="*/ 1273364 h 3818865"/>
              <a:gd name="connsiteX2" fmla="*/ 9270126 w 9270126"/>
              <a:gd name="connsiteY2" fmla="*/ 3802813 h 3818865"/>
              <a:gd name="connsiteX3" fmla="*/ 0 w 9270126"/>
              <a:gd name="connsiteY3" fmla="*/ 3818865 h 3818865"/>
              <a:gd name="connsiteX4" fmla="*/ 345385 w 9270126"/>
              <a:gd name="connsiteY4" fmla="*/ 0 h 3818865"/>
              <a:gd name="connsiteX0" fmla="*/ 345385 w 9378178"/>
              <a:gd name="connsiteY0" fmla="*/ 0 h 3818865"/>
              <a:gd name="connsiteX1" fmla="*/ 9175266 w 9378178"/>
              <a:gd name="connsiteY1" fmla="*/ 1273364 h 3818865"/>
              <a:gd name="connsiteX2" fmla="*/ 9270126 w 9378178"/>
              <a:gd name="connsiteY2" fmla="*/ 3802813 h 3818865"/>
              <a:gd name="connsiteX3" fmla="*/ 0 w 9378178"/>
              <a:gd name="connsiteY3" fmla="*/ 3818865 h 3818865"/>
              <a:gd name="connsiteX4" fmla="*/ 345385 w 9378178"/>
              <a:gd name="connsiteY4" fmla="*/ 0 h 3818865"/>
              <a:gd name="connsiteX0" fmla="*/ 301391 w 9334184"/>
              <a:gd name="connsiteY0" fmla="*/ 0 h 3802813"/>
              <a:gd name="connsiteX1" fmla="*/ 9131272 w 9334184"/>
              <a:gd name="connsiteY1" fmla="*/ 1273364 h 3802813"/>
              <a:gd name="connsiteX2" fmla="*/ 9226132 w 9334184"/>
              <a:gd name="connsiteY2" fmla="*/ 3802813 h 3802813"/>
              <a:gd name="connsiteX3" fmla="*/ 0 w 9334184"/>
              <a:gd name="connsiteY3" fmla="*/ 3746222 h 3802813"/>
              <a:gd name="connsiteX4" fmla="*/ 301391 w 9334184"/>
              <a:gd name="connsiteY4" fmla="*/ 0 h 3802813"/>
              <a:gd name="connsiteX0" fmla="*/ 301391 w 9334184"/>
              <a:gd name="connsiteY0" fmla="*/ 0 h 3802813"/>
              <a:gd name="connsiteX1" fmla="*/ 9131272 w 9334184"/>
              <a:gd name="connsiteY1" fmla="*/ 1273364 h 3802813"/>
              <a:gd name="connsiteX2" fmla="*/ 9226132 w 9334184"/>
              <a:gd name="connsiteY2" fmla="*/ 3802813 h 3802813"/>
              <a:gd name="connsiteX3" fmla="*/ 0 w 9334184"/>
              <a:gd name="connsiteY3" fmla="*/ 3746222 h 3802813"/>
              <a:gd name="connsiteX4" fmla="*/ 301391 w 9334184"/>
              <a:gd name="connsiteY4" fmla="*/ 0 h 3802813"/>
              <a:gd name="connsiteX0" fmla="*/ 301391 w 9334184"/>
              <a:gd name="connsiteY0" fmla="*/ 0 h 3802813"/>
              <a:gd name="connsiteX1" fmla="*/ 9131272 w 9334184"/>
              <a:gd name="connsiteY1" fmla="*/ 1273364 h 3802813"/>
              <a:gd name="connsiteX2" fmla="*/ 9226132 w 9334184"/>
              <a:gd name="connsiteY2" fmla="*/ 3802813 h 3802813"/>
              <a:gd name="connsiteX3" fmla="*/ 0 w 9334184"/>
              <a:gd name="connsiteY3" fmla="*/ 3746222 h 3802813"/>
              <a:gd name="connsiteX4" fmla="*/ 301391 w 9334184"/>
              <a:gd name="connsiteY4" fmla="*/ 0 h 3802813"/>
              <a:gd name="connsiteX0" fmla="*/ 301391 w 9226132"/>
              <a:gd name="connsiteY0" fmla="*/ 0 h 3802813"/>
              <a:gd name="connsiteX1" fmla="*/ 7903573 w 9226132"/>
              <a:gd name="connsiteY1" fmla="*/ 899613 h 3802813"/>
              <a:gd name="connsiteX2" fmla="*/ 9226132 w 9226132"/>
              <a:gd name="connsiteY2" fmla="*/ 3802813 h 3802813"/>
              <a:gd name="connsiteX3" fmla="*/ 0 w 9226132"/>
              <a:gd name="connsiteY3" fmla="*/ 3746222 h 3802813"/>
              <a:gd name="connsiteX4" fmla="*/ 301391 w 9226132"/>
              <a:gd name="connsiteY4" fmla="*/ 0 h 3802813"/>
              <a:gd name="connsiteX0" fmla="*/ 301391 w 9226132"/>
              <a:gd name="connsiteY0" fmla="*/ 0 h 3802813"/>
              <a:gd name="connsiteX1" fmla="*/ 7903573 w 9226132"/>
              <a:gd name="connsiteY1" fmla="*/ 899613 h 3802813"/>
              <a:gd name="connsiteX2" fmla="*/ 9226132 w 9226132"/>
              <a:gd name="connsiteY2" fmla="*/ 3802813 h 3802813"/>
              <a:gd name="connsiteX3" fmla="*/ 0 w 9226132"/>
              <a:gd name="connsiteY3" fmla="*/ 3746222 h 3802813"/>
              <a:gd name="connsiteX4" fmla="*/ 301391 w 9226132"/>
              <a:gd name="connsiteY4" fmla="*/ 0 h 3802813"/>
              <a:gd name="connsiteX0" fmla="*/ 301391 w 9226132"/>
              <a:gd name="connsiteY0" fmla="*/ 0 h 3802813"/>
              <a:gd name="connsiteX1" fmla="*/ 7903573 w 9226132"/>
              <a:gd name="connsiteY1" fmla="*/ 899613 h 3802813"/>
              <a:gd name="connsiteX2" fmla="*/ 9226132 w 9226132"/>
              <a:gd name="connsiteY2" fmla="*/ 3802813 h 3802813"/>
              <a:gd name="connsiteX3" fmla="*/ 0 w 9226132"/>
              <a:gd name="connsiteY3" fmla="*/ 3746222 h 3802813"/>
              <a:gd name="connsiteX4" fmla="*/ 301391 w 9226132"/>
              <a:gd name="connsiteY4" fmla="*/ 0 h 3802813"/>
              <a:gd name="connsiteX0" fmla="*/ 301391 w 8953395"/>
              <a:gd name="connsiteY0" fmla="*/ 0 h 3746222"/>
              <a:gd name="connsiteX1" fmla="*/ 7903573 w 8953395"/>
              <a:gd name="connsiteY1" fmla="*/ 899613 h 3746222"/>
              <a:gd name="connsiteX2" fmla="*/ 8953395 w 8953395"/>
              <a:gd name="connsiteY2" fmla="*/ 3731180 h 3746222"/>
              <a:gd name="connsiteX3" fmla="*/ 0 w 8953395"/>
              <a:gd name="connsiteY3" fmla="*/ 3746222 h 3746222"/>
              <a:gd name="connsiteX4" fmla="*/ 301391 w 8953395"/>
              <a:gd name="connsiteY4" fmla="*/ 0 h 3746222"/>
              <a:gd name="connsiteX0" fmla="*/ 301391 w 8953395"/>
              <a:gd name="connsiteY0" fmla="*/ 0 h 3746222"/>
              <a:gd name="connsiteX1" fmla="*/ 7903573 w 8953395"/>
              <a:gd name="connsiteY1" fmla="*/ 899613 h 3746222"/>
              <a:gd name="connsiteX2" fmla="*/ 8953395 w 8953395"/>
              <a:gd name="connsiteY2" fmla="*/ 3731180 h 3746222"/>
              <a:gd name="connsiteX3" fmla="*/ 0 w 8953395"/>
              <a:gd name="connsiteY3" fmla="*/ 3746222 h 3746222"/>
              <a:gd name="connsiteX4" fmla="*/ 301391 w 8953395"/>
              <a:gd name="connsiteY4" fmla="*/ 0 h 3746222"/>
              <a:gd name="connsiteX0" fmla="*/ 301391 w 8953395"/>
              <a:gd name="connsiteY0" fmla="*/ 0 h 3746222"/>
              <a:gd name="connsiteX1" fmla="*/ 7903573 w 8953395"/>
              <a:gd name="connsiteY1" fmla="*/ 899613 h 3746222"/>
              <a:gd name="connsiteX2" fmla="*/ 8953395 w 8953395"/>
              <a:gd name="connsiteY2" fmla="*/ 3731180 h 3746222"/>
              <a:gd name="connsiteX3" fmla="*/ 0 w 8953395"/>
              <a:gd name="connsiteY3" fmla="*/ 3746222 h 3746222"/>
              <a:gd name="connsiteX4" fmla="*/ 301391 w 8953395"/>
              <a:gd name="connsiteY4" fmla="*/ 0 h 3746222"/>
              <a:gd name="connsiteX0" fmla="*/ 301391 w 8953395"/>
              <a:gd name="connsiteY0" fmla="*/ 0 h 3746222"/>
              <a:gd name="connsiteX1" fmla="*/ 7903573 w 8953395"/>
              <a:gd name="connsiteY1" fmla="*/ 899613 h 3746222"/>
              <a:gd name="connsiteX2" fmla="*/ 8953395 w 8953395"/>
              <a:gd name="connsiteY2" fmla="*/ 3731180 h 3746222"/>
              <a:gd name="connsiteX3" fmla="*/ 0 w 8953395"/>
              <a:gd name="connsiteY3" fmla="*/ 3746222 h 3746222"/>
              <a:gd name="connsiteX4" fmla="*/ 301391 w 8953395"/>
              <a:gd name="connsiteY4" fmla="*/ 0 h 3746222"/>
              <a:gd name="connsiteX0" fmla="*/ 301391 w 8953395"/>
              <a:gd name="connsiteY0" fmla="*/ 0 h 3746222"/>
              <a:gd name="connsiteX1" fmla="*/ 7903573 w 8953395"/>
              <a:gd name="connsiteY1" fmla="*/ 899613 h 3746222"/>
              <a:gd name="connsiteX2" fmla="*/ 8953395 w 8953395"/>
              <a:gd name="connsiteY2" fmla="*/ 3731180 h 3746222"/>
              <a:gd name="connsiteX3" fmla="*/ 0 w 8953395"/>
              <a:gd name="connsiteY3" fmla="*/ 3746222 h 3746222"/>
              <a:gd name="connsiteX4" fmla="*/ 301391 w 8953395"/>
              <a:gd name="connsiteY4" fmla="*/ 0 h 3746222"/>
              <a:gd name="connsiteX0" fmla="*/ 301391 w 8953395"/>
              <a:gd name="connsiteY0" fmla="*/ 0 h 3746222"/>
              <a:gd name="connsiteX1" fmla="*/ 7903573 w 8953395"/>
              <a:gd name="connsiteY1" fmla="*/ 899613 h 3746222"/>
              <a:gd name="connsiteX2" fmla="*/ 8953395 w 8953395"/>
              <a:gd name="connsiteY2" fmla="*/ 3731180 h 3746222"/>
              <a:gd name="connsiteX3" fmla="*/ 0 w 8953395"/>
              <a:gd name="connsiteY3" fmla="*/ 3746222 h 3746222"/>
              <a:gd name="connsiteX4" fmla="*/ 301391 w 8953395"/>
              <a:gd name="connsiteY4" fmla="*/ 0 h 3746222"/>
              <a:gd name="connsiteX0" fmla="*/ 301391 w 8953395"/>
              <a:gd name="connsiteY0" fmla="*/ 0 h 3746222"/>
              <a:gd name="connsiteX1" fmla="*/ 7903573 w 8953395"/>
              <a:gd name="connsiteY1" fmla="*/ 899613 h 3746222"/>
              <a:gd name="connsiteX2" fmla="*/ 8953395 w 8953395"/>
              <a:gd name="connsiteY2" fmla="*/ 3731180 h 3746222"/>
              <a:gd name="connsiteX3" fmla="*/ 0 w 8953395"/>
              <a:gd name="connsiteY3" fmla="*/ 3746222 h 3746222"/>
              <a:gd name="connsiteX4" fmla="*/ 301391 w 8953395"/>
              <a:gd name="connsiteY4" fmla="*/ 0 h 3746222"/>
              <a:gd name="connsiteX0" fmla="*/ 301391 w 8982309"/>
              <a:gd name="connsiteY0" fmla="*/ 0 h 3908753"/>
              <a:gd name="connsiteX1" fmla="*/ 7903573 w 8982309"/>
              <a:gd name="connsiteY1" fmla="*/ 899613 h 3908753"/>
              <a:gd name="connsiteX2" fmla="*/ 8982309 w 8982309"/>
              <a:gd name="connsiteY2" fmla="*/ 3908753 h 3908753"/>
              <a:gd name="connsiteX3" fmla="*/ 0 w 8982309"/>
              <a:gd name="connsiteY3" fmla="*/ 3746222 h 3908753"/>
              <a:gd name="connsiteX4" fmla="*/ 301391 w 8982309"/>
              <a:gd name="connsiteY4" fmla="*/ 0 h 3908753"/>
              <a:gd name="connsiteX0" fmla="*/ 301391 w 8441325"/>
              <a:gd name="connsiteY0" fmla="*/ 0 h 3901003"/>
              <a:gd name="connsiteX1" fmla="*/ 7903573 w 8441325"/>
              <a:gd name="connsiteY1" fmla="*/ 899613 h 3901003"/>
              <a:gd name="connsiteX2" fmla="*/ 8441325 w 8441325"/>
              <a:gd name="connsiteY2" fmla="*/ 3901003 h 3901003"/>
              <a:gd name="connsiteX3" fmla="*/ 0 w 8441325"/>
              <a:gd name="connsiteY3" fmla="*/ 3746222 h 3901003"/>
              <a:gd name="connsiteX4" fmla="*/ 301391 w 8441325"/>
              <a:gd name="connsiteY4" fmla="*/ 0 h 3901003"/>
              <a:gd name="connsiteX0" fmla="*/ 301391 w 8693268"/>
              <a:gd name="connsiteY0" fmla="*/ 0 h 3901003"/>
              <a:gd name="connsiteX1" fmla="*/ 7903573 w 8693268"/>
              <a:gd name="connsiteY1" fmla="*/ 899613 h 3901003"/>
              <a:gd name="connsiteX2" fmla="*/ 8441325 w 8693268"/>
              <a:gd name="connsiteY2" fmla="*/ 3901003 h 3901003"/>
              <a:gd name="connsiteX3" fmla="*/ 0 w 8693268"/>
              <a:gd name="connsiteY3" fmla="*/ 3746222 h 3901003"/>
              <a:gd name="connsiteX4" fmla="*/ 301391 w 8693268"/>
              <a:gd name="connsiteY4" fmla="*/ 0 h 3901003"/>
              <a:gd name="connsiteX0" fmla="*/ 301391 w 8587530"/>
              <a:gd name="connsiteY0" fmla="*/ 0 h 3901003"/>
              <a:gd name="connsiteX1" fmla="*/ 7903573 w 8587530"/>
              <a:gd name="connsiteY1" fmla="*/ 899613 h 3901003"/>
              <a:gd name="connsiteX2" fmla="*/ 8441325 w 8587530"/>
              <a:gd name="connsiteY2" fmla="*/ 3901003 h 3901003"/>
              <a:gd name="connsiteX3" fmla="*/ 0 w 8587530"/>
              <a:gd name="connsiteY3" fmla="*/ 3746222 h 3901003"/>
              <a:gd name="connsiteX4" fmla="*/ 301391 w 8587530"/>
              <a:gd name="connsiteY4" fmla="*/ 0 h 3901003"/>
              <a:gd name="connsiteX0" fmla="*/ 301391 w 8536815"/>
              <a:gd name="connsiteY0" fmla="*/ 0 h 3901003"/>
              <a:gd name="connsiteX1" fmla="*/ 7903573 w 8536815"/>
              <a:gd name="connsiteY1" fmla="*/ 899613 h 3901003"/>
              <a:gd name="connsiteX2" fmla="*/ 8441325 w 8536815"/>
              <a:gd name="connsiteY2" fmla="*/ 3901003 h 3901003"/>
              <a:gd name="connsiteX3" fmla="*/ 0 w 8536815"/>
              <a:gd name="connsiteY3" fmla="*/ 3746222 h 3901003"/>
              <a:gd name="connsiteX4" fmla="*/ 301391 w 8536815"/>
              <a:gd name="connsiteY4" fmla="*/ 0 h 3901003"/>
              <a:gd name="connsiteX0" fmla="*/ 301391 w 8548508"/>
              <a:gd name="connsiteY0" fmla="*/ 0 h 3901003"/>
              <a:gd name="connsiteX1" fmla="*/ 7903573 w 8548508"/>
              <a:gd name="connsiteY1" fmla="*/ 899613 h 3901003"/>
              <a:gd name="connsiteX2" fmla="*/ 8441325 w 8548508"/>
              <a:gd name="connsiteY2" fmla="*/ 3901003 h 3901003"/>
              <a:gd name="connsiteX3" fmla="*/ 0 w 8548508"/>
              <a:gd name="connsiteY3" fmla="*/ 3746222 h 3901003"/>
              <a:gd name="connsiteX4" fmla="*/ 301391 w 8548508"/>
              <a:gd name="connsiteY4" fmla="*/ 0 h 3901003"/>
              <a:gd name="connsiteX0" fmla="*/ 301391 w 8711362"/>
              <a:gd name="connsiteY0" fmla="*/ 0 h 3901003"/>
              <a:gd name="connsiteX1" fmla="*/ 7903573 w 8711362"/>
              <a:gd name="connsiteY1" fmla="*/ 899613 h 3901003"/>
              <a:gd name="connsiteX2" fmla="*/ 8441325 w 8711362"/>
              <a:gd name="connsiteY2" fmla="*/ 3901003 h 3901003"/>
              <a:gd name="connsiteX3" fmla="*/ 0 w 8711362"/>
              <a:gd name="connsiteY3" fmla="*/ 3746222 h 3901003"/>
              <a:gd name="connsiteX4" fmla="*/ 301391 w 8711362"/>
              <a:gd name="connsiteY4" fmla="*/ 0 h 3901003"/>
              <a:gd name="connsiteX0" fmla="*/ 489359 w 8899330"/>
              <a:gd name="connsiteY0" fmla="*/ 0 h 3901003"/>
              <a:gd name="connsiteX1" fmla="*/ 8091541 w 8899330"/>
              <a:gd name="connsiteY1" fmla="*/ 899613 h 3901003"/>
              <a:gd name="connsiteX2" fmla="*/ 8629293 w 8899330"/>
              <a:gd name="connsiteY2" fmla="*/ 3901003 h 3901003"/>
              <a:gd name="connsiteX3" fmla="*/ 0 w 8899330"/>
              <a:gd name="connsiteY3" fmla="*/ 3804649 h 3901003"/>
              <a:gd name="connsiteX4" fmla="*/ 489359 w 8899330"/>
              <a:gd name="connsiteY4" fmla="*/ 0 h 39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9330" h="3901003">
                <a:moveTo>
                  <a:pt x="489359" y="0"/>
                </a:moveTo>
                <a:lnTo>
                  <a:pt x="8091541" y="899613"/>
                </a:lnTo>
                <a:cubicBezTo>
                  <a:pt x="6217103" y="1099488"/>
                  <a:pt x="9890925" y="3384867"/>
                  <a:pt x="8629293" y="3901003"/>
                </a:cubicBezTo>
                <a:lnTo>
                  <a:pt x="0" y="3804649"/>
                </a:lnTo>
                <a:cubicBezTo>
                  <a:pt x="1691064" y="2955934"/>
                  <a:pt x="375061" y="706275"/>
                  <a:pt x="489359" y="0"/>
                </a:cubicBezTo>
                <a:close/>
              </a:path>
            </a:pathLst>
          </a:custGeom>
          <a:gradFill flip="none" rotWithShape="1">
            <a:gsLst>
              <a:gs pos="0">
                <a:srgbClr val="FB9205"/>
              </a:gs>
              <a:gs pos="50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060000">
            <a:off x="3517434" y="1763956"/>
            <a:ext cx="5198954" cy="1605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glow" dir="tl">
                <a:rot lat="0" lon="0" rev="5400000"/>
              </a:lightRig>
            </a:scene3d>
            <a:sp3d extrusionH="57150" contourW="12700">
              <a:bevelT w="38100" h="381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1800"/>
              </a:lnSpc>
            </a:pPr>
            <a:r>
              <a:rPr lang="en-US" sz="96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50800" dir="8100000" algn="tr" rotWithShape="0">
                    <a:prstClr val="black"/>
                  </a:outerShdw>
                </a:effectLst>
                <a:latin typeface="AR CHRISTY" pitchFamily="2" charset="0"/>
              </a:rPr>
              <a:t>Fractions</a:t>
            </a:r>
            <a:endParaRPr lang="en-US" sz="96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508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927591">
            <a:off x="758871" y="2252461"/>
            <a:ext cx="2930245" cy="1823576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lnSpc>
                <a:spcPts val="4500"/>
              </a:lnSpc>
            </a:pP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schemeClr val="tx1"/>
                  </a:outerShdw>
                </a:effectLst>
                <a:latin typeface="AR CHRISTY" panose="02000000000000000000" pitchFamily="2" charset="0"/>
              </a:rPr>
              <a:t>Let’s make fractions</a:t>
            </a:r>
          </a:p>
          <a:p>
            <a:pPr algn="ctr">
              <a:lnSpc>
                <a:spcPts val="4500"/>
              </a:lnSpc>
            </a:pP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schemeClr val="tx1"/>
                  </a:outerShdw>
                </a:effectLst>
                <a:latin typeface="AR CHRISTY" panose="02000000000000000000" pitchFamily="2" charset="0"/>
              </a:rPr>
              <a:t>our friends!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85335" y="3200400"/>
            <a:ext cx="2819399" cy="1437990"/>
            <a:chOff x="1747300" y="3810000"/>
            <a:chExt cx="2819399" cy="1437990"/>
          </a:xfrm>
        </p:grpSpPr>
        <p:sp>
          <p:nvSpPr>
            <p:cNvPr id="5" name="Oval Callout 4"/>
            <p:cNvSpPr/>
            <p:nvPr/>
          </p:nvSpPr>
          <p:spPr>
            <a:xfrm>
              <a:off x="1790700" y="3810000"/>
              <a:ext cx="2732600" cy="1437990"/>
            </a:xfrm>
            <a:prstGeom prst="wedgeEllipseCallout">
              <a:avLst>
                <a:gd name="adj1" fmla="val -42052"/>
                <a:gd name="adj2" fmla="val 635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n-US" sz="2000" dirty="0"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7300" y="3876390"/>
              <a:ext cx="2819399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Now, let’s</a:t>
              </a:r>
            </a:p>
            <a:p>
              <a:pPr algn="ctr">
                <a:lnSpc>
                  <a:spcPts val="2300"/>
                </a:lnSpc>
              </a:pPr>
              <a:r>
                <a:rPr lang="en-US" sz="2000" b="1" dirty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n</a:t>
              </a: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ot get all crazy</a:t>
              </a:r>
            </a:p>
            <a:p>
              <a:pPr algn="ctr">
                <a:lnSpc>
                  <a:spcPts val="2300"/>
                </a:lnSpc>
              </a:pP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with this “friend” stuff,</a:t>
              </a:r>
            </a:p>
            <a:p>
              <a:pPr algn="ctr">
                <a:lnSpc>
                  <a:spcPts val="2300"/>
                </a:lnSpc>
              </a:pP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Mr. Sunshine.</a:t>
              </a:r>
              <a:endParaRPr lang="en-US" sz="2000" b="1" dirty="0">
                <a:effectLst>
                  <a:outerShdw blurRad="50800" dir="5400000" algn="t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</p:grpSp>
      <p:sp>
        <p:nvSpPr>
          <p:cNvPr id="12" name="TextBox 9"/>
          <p:cNvSpPr txBox="1"/>
          <p:nvPr/>
        </p:nvSpPr>
        <p:spPr>
          <a:xfrm>
            <a:off x="152400" y="6400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002060"/>
                </a:solidFill>
                <a:effectLst>
                  <a:outerShdw blurRad="50800" dir="5400000" algn="t" rotWithShape="0">
                    <a:prstClr val="black"/>
                  </a:outerShdw>
                </a:effectLst>
                <a:latin typeface="Arial"/>
                <a:ea typeface="Calibri"/>
                <a:cs typeface="Times New Roman"/>
              </a:rPr>
              <a:t>©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50800" dir="5400000" algn="t" rotWithShape="0">
                    <a:prstClr val="black"/>
                  </a:outerShdw>
                </a:effectLst>
              </a:rPr>
              <a:t>Mike’s Math Mall</a:t>
            </a:r>
            <a:endParaRPr lang="en-US" sz="1600" b="1" dirty="0">
              <a:solidFill>
                <a:srgbClr val="002060"/>
              </a:solidFill>
              <a:effectLst>
                <a:outerShdw blurRad="508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1060000">
            <a:off x="954138" y="530637"/>
            <a:ext cx="5938314" cy="1605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glow" dir="tl">
                <a:rot lat="0" lon="0" rev="5400000"/>
              </a:lightRig>
            </a:scene3d>
            <a:sp3d extrusionH="57150" contourW="12700">
              <a:bevelT w="38100" h="381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11800"/>
              </a:lnSpc>
            </a:pPr>
            <a:r>
              <a:rPr lang="en-US" sz="96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50800" dir="8100000" algn="tr" rotWithShape="0">
                    <a:prstClr val="black"/>
                  </a:outerShdw>
                </a:effectLst>
                <a:latin typeface="AR CHRISTY" pitchFamily="2" charset="0"/>
              </a:rPr>
              <a:t>Multiplying</a:t>
            </a:r>
            <a:endParaRPr lang="en-US" sz="96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50800" dir="8100000" algn="tr" rotWithShape="0">
                  <a:prstClr val="black"/>
                </a:outerShdw>
              </a:effectLst>
            </a:endParaRPr>
          </a:p>
        </p:txBody>
      </p:sp>
      <p:pic>
        <p:nvPicPr>
          <p:cNvPr id="1026" name="Picture 2" descr="C:\Users\Owner\AppData\Local\Microsoft\Windows\Temporary Internet Files\Content.IE5\I78WKEM9\MM900043729[2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02861"/>
            <a:ext cx="2151289" cy="2427601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800" y="5259667"/>
            <a:ext cx="2609517" cy="65659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76200" dir="8100000" algn="tr" rotWithShape="0">
                    <a:prstClr val="black"/>
                  </a:outerShdw>
                </a:effectLst>
                <a:latin typeface="AR CHRISTY" pitchFamily="2" charset="0"/>
              </a:rPr>
              <a:t>Made easy!</a:t>
            </a:r>
            <a:endParaRPr lang="en-US" sz="4000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50800" dist="76200" dir="8100000" algn="tr" rotWithShape="0">
                  <a:prstClr val="black"/>
                </a:outerShdw>
              </a:effectLst>
              <a:latin typeface="AR CHRISTY" pitchFamily="2" charset="0"/>
            </a:endParaRPr>
          </a:p>
        </p:txBody>
      </p:sp>
      <p:sp>
        <p:nvSpPr>
          <p:cNvPr id="16" name="Arc 15"/>
          <p:cNvSpPr/>
          <p:nvPr/>
        </p:nvSpPr>
        <p:spPr>
          <a:xfrm rot="21480000">
            <a:off x="5504716" y="5846458"/>
            <a:ext cx="3185984" cy="1105208"/>
          </a:xfrm>
          <a:prstGeom prst="arc">
            <a:avLst>
              <a:gd name="adj1" fmla="val 11902495"/>
              <a:gd name="adj2" fmla="val 79249"/>
            </a:avLst>
          </a:prstGeom>
          <a:ln w="57150">
            <a:solidFill>
              <a:srgbClr val="FFC000"/>
            </a:solidFill>
          </a:ln>
          <a:effectLst>
            <a:outerShdw blurRad="50800" dist="381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39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880000">
            <a:off x="438676" y="4461128"/>
            <a:ext cx="2743864" cy="4629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PowerPoint</a:t>
            </a:r>
            <a:endParaRPr lang="en-US" sz="3000" dirty="0">
              <a:solidFill>
                <a:srgbClr val="FFC000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4-Point Star 20"/>
          <p:cNvSpPr/>
          <p:nvPr/>
        </p:nvSpPr>
        <p:spPr>
          <a:xfrm>
            <a:off x="6673025" y="304800"/>
            <a:ext cx="914400" cy="1458580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4-Point Star 21"/>
          <p:cNvSpPr/>
          <p:nvPr/>
        </p:nvSpPr>
        <p:spPr>
          <a:xfrm>
            <a:off x="7139388" y="956846"/>
            <a:ext cx="556812" cy="871954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/>
        </p:nvSpPr>
        <p:spPr>
          <a:xfrm>
            <a:off x="357588" y="942084"/>
            <a:ext cx="556812" cy="871954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/>
          <p:nvPr/>
        </p:nvSpPr>
        <p:spPr>
          <a:xfrm>
            <a:off x="5867400" y="5105400"/>
            <a:ext cx="278406" cy="435977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/>
          <p:cNvSpPr/>
          <p:nvPr/>
        </p:nvSpPr>
        <p:spPr>
          <a:xfrm>
            <a:off x="8534400" y="6148976"/>
            <a:ext cx="304800" cy="404224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5711096" y="5847440"/>
            <a:ext cx="304800" cy="503648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6000" dirty="0" smtClean="0"/>
              <a:t>Do page 82 till 89 in your DBE books</a:t>
            </a:r>
            <a:endParaRPr lang="en-ZA" sz="6000" dirty="0"/>
          </a:p>
        </p:txBody>
      </p:sp>
    </p:spTree>
    <p:extLst>
      <p:ext uri="{BB962C8B-B14F-4D97-AF65-F5344CB8AC3E}">
        <p14:creationId xmlns:p14="http://schemas.microsoft.com/office/powerpoint/2010/main" val="383812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Owner\AppData\Local\Microsoft\Windows\Temporary Internet Files\Content.IE5\I78WKEM9\MM900043729[2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1" y="2514600"/>
            <a:ext cx="1818439" cy="2052000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057400"/>
            <a:ext cx="8244306" cy="3886200"/>
          </a:xfrm>
          <a:prstGeom prst="rect">
            <a:avLst/>
          </a:prstGeom>
          <a:gradFill flip="none" rotWithShape="1">
            <a:gsLst>
              <a:gs pos="0">
                <a:srgbClr val="FA9706"/>
              </a:gs>
              <a:gs pos="50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635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C2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140" y="4441369"/>
            <a:ext cx="7595880" cy="14260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0400"/>
              </a:lnSpc>
            </a:pPr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Introduction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rgbClr val="15C2FF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989094" y="2209800"/>
            <a:ext cx="1275987" cy="2070165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7988405" y="2306600"/>
            <a:ext cx="388888" cy="800100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1674894" y="3048000"/>
            <a:ext cx="611106" cy="1143000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6847220" y="2809832"/>
            <a:ext cx="852943" cy="1381168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10494" y="2133600"/>
            <a:ext cx="4571172" cy="21375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8200"/>
              </a:lnSpc>
            </a:pP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Multiplying Fractions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15C2FF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659969" y="5001984"/>
            <a:ext cx="388888" cy="653276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67000" y="609600"/>
            <a:ext cx="2014000" cy="1219201"/>
            <a:chOff x="1790700" y="3946338"/>
            <a:chExt cx="2014000" cy="1144617"/>
          </a:xfrm>
        </p:grpSpPr>
        <p:sp>
          <p:nvSpPr>
            <p:cNvPr id="14" name="Oval Callout 13"/>
            <p:cNvSpPr/>
            <p:nvPr/>
          </p:nvSpPr>
          <p:spPr>
            <a:xfrm>
              <a:off x="1790700" y="3946338"/>
              <a:ext cx="2014000" cy="1144617"/>
            </a:xfrm>
            <a:prstGeom prst="wedgeEllipseCallout">
              <a:avLst>
                <a:gd name="adj1" fmla="val -54233"/>
                <a:gd name="adj2" fmla="val 3704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n-US" sz="2000" dirty="0"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3300" y="4030464"/>
              <a:ext cx="1828800" cy="91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Hi! My</a:t>
              </a:r>
            </a:p>
            <a:p>
              <a:pPr algn="ctr">
                <a:lnSpc>
                  <a:spcPts val="2300"/>
                </a:lnSpc>
              </a:pPr>
              <a:r>
                <a:rPr lang="en-US" sz="2000" b="1" dirty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n</a:t>
              </a: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ame is Sparky</a:t>
              </a:r>
            </a:p>
            <a:p>
              <a:pPr algn="ctr">
                <a:lnSpc>
                  <a:spcPts val="2300"/>
                </a:lnSpc>
              </a:pPr>
              <a:r>
                <a:rPr lang="en-US" sz="2000" b="1" dirty="0" err="1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O’Flannagan</a:t>
              </a: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  <a:endParaRPr lang="en-US" sz="2000" b="1" dirty="0">
                <a:effectLst>
                  <a:outerShdw blurRad="50800" dir="5400000" algn="t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94951" y="381000"/>
            <a:ext cx="422044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err="1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Psst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…it’s not that kind of introduction, Sparky!</a:t>
            </a:r>
            <a:endParaRPr lang="en-US" sz="36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63635" y="897459"/>
            <a:ext cx="1311800" cy="873116"/>
            <a:chOff x="1790700" y="3946339"/>
            <a:chExt cx="1311800" cy="819704"/>
          </a:xfrm>
        </p:grpSpPr>
        <p:sp>
          <p:nvSpPr>
            <p:cNvPr id="18" name="Oval Callout 17"/>
            <p:cNvSpPr/>
            <p:nvPr/>
          </p:nvSpPr>
          <p:spPr>
            <a:xfrm>
              <a:off x="1790700" y="3946339"/>
              <a:ext cx="1311800" cy="819704"/>
            </a:xfrm>
            <a:prstGeom prst="wedgeEllipseCallout">
              <a:avLst>
                <a:gd name="adj1" fmla="val -54233"/>
                <a:gd name="adj2" fmla="val 3704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n-US" sz="2000" dirty="0"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75476" y="4000658"/>
              <a:ext cx="1142247" cy="64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Oops!</a:t>
              </a:r>
            </a:p>
            <a:p>
              <a:pPr algn="ctr">
                <a:lnSpc>
                  <a:spcPts val="2300"/>
                </a:lnSpc>
              </a:pPr>
              <a:r>
                <a:rPr lang="en-US" sz="2000" b="1" dirty="0" smtClean="0">
                  <a:effectLst>
                    <a:outerShdw blurRad="50800" dir="5400000" algn="t" rotWithShape="0">
                      <a:prstClr val="black">
                        <a:alpha val="70000"/>
                      </a:prstClr>
                    </a:outerShdw>
                  </a:effectLst>
                </a:rPr>
                <a:t>My bad!</a:t>
              </a:r>
              <a:endParaRPr lang="en-US" sz="2000" b="1" dirty="0">
                <a:effectLst>
                  <a:outerShdw blurRad="50800" dir="5400000" algn="t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5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31 L 2.5E-6 -0.2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3429000"/>
            <a:ext cx="1822494" cy="1538820"/>
            <a:chOff x="4934999" y="4690880"/>
            <a:chExt cx="1822494" cy="1538820"/>
          </a:xfrm>
        </p:grpSpPr>
        <p:sp>
          <p:nvSpPr>
            <p:cNvPr id="6" name="Oval Callout 5"/>
            <p:cNvSpPr/>
            <p:nvPr/>
          </p:nvSpPr>
          <p:spPr>
            <a:xfrm>
              <a:off x="4934999" y="4690880"/>
              <a:ext cx="1822494" cy="1538820"/>
            </a:xfrm>
            <a:prstGeom prst="wedgeEllipseCallout">
              <a:avLst>
                <a:gd name="adj1" fmla="val 46885"/>
                <a:gd name="adj2" fmla="val 48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0297" y="4726724"/>
              <a:ext cx="1651898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No, sir!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 would call it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super-duper fantabulous,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news!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026" name="Picture 2" descr="C:\Users\Owner\AppData\Local\Microsoft\Windows\Temporary Internet Files\Content.IE5\OLIDP4S1\MM900043731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83" y="3245934"/>
            <a:ext cx="2133600" cy="2740405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81600" y="3535044"/>
            <a:ext cx="1866900" cy="1285634"/>
            <a:chOff x="4800465" y="4343753"/>
            <a:chExt cx="1866900" cy="1285634"/>
          </a:xfrm>
        </p:grpSpPr>
        <p:sp>
          <p:nvSpPr>
            <p:cNvPr id="13" name="Oval Callout 12"/>
            <p:cNvSpPr/>
            <p:nvPr/>
          </p:nvSpPr>
          <p:spPr>
            <a:xfrm>
              <a:off x="4889497" y="4343753"/>
              <a:ext cx="1673352" cy="1285634"/>
            </a:xfrm>
            <a:prstGeom prst="wedgeEllipseCallout">
              <a:avLst>
                <a:gd name="adj1" fmla="val -49628"/>
                <a:gd name="adj2" fmla="val 4681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465" y="4376146"/>
              <a:ext cx="1866900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wouldn’t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c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all that good news!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17886" y="95157"/>
            <a:ext cx="7083115" cy="1124043"/>
            <a:chOff x="917886" y="95157"/>
            <a:chExt cx="7083115" cy="1124043"/>
          </a:xfrm>
        </p:grpSpPr>
        <p:sp>
          <p:nvSpPr>
            <p:cNvPr id="3" name="Rectangle 2"/>
            <p:cNvSpPr/>
            <p:nvPr/>
          </p:nvSpPr>
          <p:spPr>
            <a:xfrm>
              <a:off x="1219201" y="304800"/>
              <a:ext cx="6781800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85900" y="383074"/>
              <a:ext cx="6248402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54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</a:t>
              </a:r>
              <a:endParaRPr lang="en-US" sz="54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5" name="4-Point Star 4"/>
            <p:cNvSpPr/>
            <p:nvPr/>
          </p:nvSpPr>
          <p:spPr>
            <a:xfrm>
              <a:off x="917886" y="95157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7649861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14478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I know you’re not a big fan of fractions, Sparky, </a:t>
            </a:r>
            <a:r>
              <a:rPr lang="en-US" sz="36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but 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I </a:t>
            </a:r>
            <a:r>
              <a:rPr lang="en-US" sz="36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have some 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good </a:t>
            </a:r>
            <a:r>
              <a:rPr lang="en-US" sz="36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news when it comes to </a:t>
            </a:r>
            <a:r>
              <a:rPr lang="en-US" sz="3600" b="1" dirty="0">
                <a:ln w="3175">
                  <a:solidFill>
                    <a:srgbClr val="002060"/>
                  </a:solidFill>
                </a:ln>
                <a:solidFill>
                  <a:srgbClr val="FCD904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multiplying</a:t>
            </a:r>
            <a:r>
              <a:rPr lang="en-US" sz="36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 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them.</a:t>
            </a:r>
            <a:endParaRPr lang="en-US" sz="36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50878" y="3404084"/>
            <a:ext cx="2706722" cy="1472716"/>
            <a:chOff x="4102173" y="4326813"/>
            <a:chExt cx="2706722" cy="1472716"/>
          </a:xfrm>
        </p:grpSpPr>
        <p:sp>
          <p:nvSpPr>
            <p:cNvPr id="24" name="Oval Callout 23"/>
            <p:cNvSpPr/>
            <p:nvPr/>
          </p:nvSpPr>
          <p:spPr>
            <a:xfrm>
              <a:off x="4226555" y="4326813"/>
              <a:ext cx="2457959" cy="1472716"/>
            </a:xfrm>
            <a:prstGeom prst="wedgeEllipseCallout">
              <a:avLst>
                <a:gd name="adj1" fmla="val 44781"/>
                <a:gd name="adj2" fmla="val 5356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02173" y="4452747"/>
              <a:ext cx="2706722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“</a:t>
              </a:r>
              <a:r>
                <a:rPr lang="en-US" sz="2000" b="1" dirty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G</a:t>
              </a: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ood news”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and “fractions” all in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the same sentence?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Impossible!</a:t>
              </a:r>
              <a:endParaRPr lang="en-US" sz="2000" b="1" dirty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1000" y="1645384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What if I told you that when we multiply fractions, we don’t have to worry about making common denominators?</a:t>
            </a:r>
            <a:endParaRPr lang="en-US" sz="36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2743" y="5206136"/>
            <a:ext cx="1828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Really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?</a:t>
            </a:r>
            <a:endParaRPr lang="en-US" sz="36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pic>
        <p:nvPicPr>
          <p:cNvPr id="28" name="Picture 2" descr="C:\Users\Owner\AppData\Local\Microsoft\Windows\Temporary Internet Files\Content.IE5\I78WKEM9\MM900043729[2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94" y="3662491"/>
            <a:ext cx="2063706" cy="2328769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029200" y="5329749"/>
            <a:ext cx="3505200" cy="106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I knew you’d</a:t>
            </a:r>
          </a:p>
          <a:p>
            <a:pPr algn="ctr">
              <a:lnSpc>
                <a:spcPts val="38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come around!</a:t>
            </a:r>
            <a:endParaRPr lang="en-US" sz="38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2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6" grpId="0"/>
      <p:bldP spid="26" grpId="1"/>
      <p:bldP spid="27" grpId="0"/>
      <p:bldP spid="27" grpId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5800" y="76200"/>
            <a:ext cx="7391400" cy="1146933"/>
            <a:chOff x="533400" y="76200"/>
            <a:chExt cx="7391400" cy="1146933"/>
          </a:xfrm>
        </p:grpSpPr>
        <p:sp>
          <p:nvSpPr>
            <p:cNvPr id="10" name="Rectangle 9"/>
            <p:cNvSpPr/>
            <p:nvPr/>
          </p:nvSpPr>
          <p:spPr>
            <a:xfrm>
              <a:off x="914400" y="304800"/>
              <a:ext cx="6912428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387007"/>
              <a:ext cx="6836228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48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 101</a:t>
              </a:r>
              <a:endParaRPr lang="en-US" sz="48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533400" y="76200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7604899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1645384"/>
            <a:ext cx="617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When we multiply 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fractions,</a:t>
            </a:r>
          </a:p>
          <a:p>
            <a:pPr>
              <a:lnSpc>
                <a:spcPts val="40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we </a:t>
            </a: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use the </a:t>
            </a: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multiplication symbol</a:t>
            </a: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34200" y="1736372"/>
            <a:ext cx="1600200" cy="1292662"/>
            <a:chOff x="7162800" y="1633701"/>
            <a:chExt cx="1600200" cy="129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162800" y="1633701"/>
                  <a:ext cx="533400" cy="12926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dirty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dirty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dirty="0" smtClean="0">
                      <a:ln w="3175">
                        <a:solidFill>
                          <a:srgbClr val="002060"/>
                        </a:solidFill>
                      </a:ln>
                    </a:rPr>
                    <a:t> </a:t>
                  </a:r>
                  <a:endParaRPr lang="en-US" sz="5400" dirty="0">
                    <a:ln w="3175">
                      <a:solidFill>
                        <a:srgbClr val="002060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1633701"/>
                  <a:ext cx="533400" cy="129266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b="-3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229600" y="1633701"/>
                  <a:ext cx="533400" cy="1292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5400" dirty="0" smtClean="0">
                      <a:ln w="3175">
                        <a:solidFill>
                          <a:srgbClr val="002060"/>
                        </a:solidFill>
                      </a:ln>
                    </a:rPr>
                    <a:t> </a:t>
                  </a:r>
                  <a:endParaRPr lang="en-US" sz="5400" dirty="0">
                    <a:ln w="3175">
                      <a:solidFill>
                        <a:srgbClr val="002060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1633701"/>
                  <a:ext cx="533400" cy="1292598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3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79208" y="1983274"/>
                <a:ext cx="642523" cy="836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208" y="1983274"/>
                <a:ext cx="642523" cy="83612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08824" y="3864089"/>
            <a:ext cx="3129776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A 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raised dot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:</a:t>
            </a:r>
            <a:endParaRPr lang="en-US" sz="40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26280" y="3730602"/>
                <a:ext cx="438922" cy="990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508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sz="66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0" y="3730602"/>
                <a:ext cx="438922" cy="99001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114800" y="3730602"/>
            <a:ext cx="1295400" cy="1015663"/>
            <a:chOff x="7280929" y="1633701"/>
            <a:chExt cx="1295400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280929" y="1633701"/>
                  <a:ext cx="53340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2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dirty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dirty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dirty="0" smtClean="0">
                      <a:ln w="3175">
                        <a:solidFill>
                          <a:srgbClr val="002060"/>
                        </a:solidFill>
                      </a:ln>
                    </a:rPr>
                    <a:t> </a:t>
                  </a:r>
                  <a:endParaRPr lang="en-US" sz="5400" dirty="0">
                    <a:ln w="3175">
                      <a:solidFill>
                        <a:srgbClr val="002060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0929" y="1633701"/>
                  <a:ext cx="533400" cy="1015663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7186" b="-10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042929" y="1633701"/>
                  <a:ext cx="53340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2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5400" dirty="0" smtClean="0">
                      <a:ln w="3175">
                        <a:solidFill>
                          <a:srgbClr val="002060"/>
                        </a:solidFill>
                      </a:ln>
                    </a:rPr>
                    <a:t> </a:t>
                  </a:r>
                  <a:endParaRPr lang="en-US" sz="5400" dirty="0">
                    <a:ln w="3175">
                      <a:solidFill>
                        <a:srgbClr val="002060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929" y="1633701"/>
                  <a:ext cx="533400" cy="1015663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7186" b="-10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/>
          <p:cNvSpPr/>
          <p:nvPr/>
        </p:nvSpPr>
        <p:spPr>
          <a:xfrm>
            <a:off x="2309747" y="5419326"/>
            <a:ext cx="34820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Or 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brackets</a:t>
            </a: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:</a:t>
            </a:r>
            <a:endParaRPr lang="en-US" sz="40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172200" y="5181600"/>
            <a:ext cx="1548384" cy="1128450"/>
            <a:chOff x="5779008" y="4343400"/>
            <a:chExt cx="1548384" cy="1128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779008" y="4343400"/>
                  <a:ext cx="533400" cy="1128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dirty="0"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dirty="0"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dirty="0" smtClean="0"/>
                    <a:t> </a:t>
                  </a:r>
                  <a:endParaRPr lang="en-US" sz="48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008" y="4343400"/>
                  <a:ext cx="533400" cy="112845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b="-2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793992" y="4343400"/>
                  <a:ext cx="533400" cy="11284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8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dirty="0" smtClean="0"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dirty="0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dirty="0" smtClean="0"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800" dirty="0" smtClean="0"/>
                    <a:t> </a:t>
                  </a:r>
                  <a:endParaRPr lang="en-US" sz="48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992" y="4343400"/>
                  <a:ext cx="533400" cy="112845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b="-2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791200" y="5105400"/>
                <a:ext cx="1252809" cy="133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5400" b="1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/>
                          <m:den/>
                        </m:f>
                      </m:e>
                    </m:d>
                  </m:oMath>
                </a14:m>
                <a:r>
                  <a:rPr lang="en-US" sz="5400" dirty="0" smtClean="0"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105400"/>
                <a:ext cx="1252809" cy="133600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839712" y="5102352"/>
                <a:ext cx="1252809" cy="133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5400" b="1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FFFF00"/>
                                </a:solidFill>
                                <a:effectLst>
                                  <a:outerShdw blurRad="50800" dist="38100" dir="8100000" algn="tr" rotWithShape="0">
                                    <a:prstClr val="black"/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/>
                          <m:den/>
                        </m:f>
                      </m:e>
                    </m:d>
                  </m:oMath>
                </a14:m>
                <a:r>
                  <a:rPr lang="en-US" sz="5400" dirty="0" smtClean="0"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12" y="5102352"/>
                <a:ext cx="1252809" cy="133600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0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/>
      <p:bldP spid="20" grpId="0" animBg="1"/>
      <p:bldP spid="24" grpId="0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029200" y="2103120"/>
            <a:ext cx="2886075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38100">
              <a:schemeClr val="tx1">
                <a:alpha val="70000"/>
              </a:schemeClr>
            </a:glow>
            <a:outerShdw blurRad="50800" dist="254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0" y="76200"/>
            <a:ext cx="7391400" cy="1146933"/>
            <a:chOff x="533400" y="76200"/>
            <a:chExt cx="7391400" cy="1146933"/>
          </a:xfrm>
        </p:grpSpPr>
        <p:sp>
          <p:nvSpPr>
            <p:cNvPr id="9" name="Rectangle 8"/>
            <p:cNvSpPr/>
            <p:nvPr/>
          </p:nvSpPr>
          <p:spPr>
            <a:xfrm>
              <a:off x="914400" y="304800"/>
              <a:ext cx="6912428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387007"/>
              <a:ext cx="6836228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48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 101</a:t>
              </a:r>
              <a:endParaRPr lang="en-US" sz="48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11" name="4-Point Star 10"/>
            <p:cNvSpPr/>
            <p:nvPr/>
          </p:nvSpPr>
          <p:spPr>
            <a:xfrm>
              <a:off x="533400" y="76200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7604899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85800" y="1602054"/>
            <a:ext cx="3810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Some terms you need to know:</a:t>
            </a:r>
            <a:endParaRPr lang="en-US" sz="3600" b="1" dirty="0">
              <a:ln w="3175">
                <a:solidFill>
                  <a:srgbClr val="002060"/>
                </a:solidFill>
              </a:ln>
              <a:solidFill>
                <a:srgbClr val="FF99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1524000"/>
            <a:ext cx="2590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numerator</a:t>
            </a:r>
            <a:endParaRPr lang="en-US" sz="4000" b="1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2100072"/>
            <a:ext cx="3048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denominator</a:t>
            </a:r>
            <a:endParaRPr lang="en-US" sz="4000" b="1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635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602054"/>
            <a:ext cx="85344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Simplify 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– reduce a fraction to its simplest form using the GCF </a:t>
            </a:r>
            <a:r>
              <a:rPr lang="en-US" sz="32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(greatest common factor)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18285" y="2971800"/>
                <a:ext cx="533400" cy="1556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6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6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66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285" y="2971800"/>
                <a:ext cx="533400" cy="15569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29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10200" y="2971800"/>
                <a:ext cx="1476753" cy="1554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6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600" dirty="0" smtClean="0">
                    <a:ln w="3175">
                      <a:solidFill>
                        <a:srgbClr val="002060"/>
                      </a:solidFill>
                    </a:ln>
                    <a:solidFill>
                      <a:srgbClr val="FFFF00"/>
                    </a:solidFill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6600" dirty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971800"/>
                <a:ext cx="1476753" cy="155459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381000" y="4343400"/>
            <a:ext cx="3178190" cy="1495603"/>
            <a:chOff x="205740" y="3430999"/>
            <a:chExt cx="3178190" cy="1495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05740" y="3430999"/>
                  <a:ext cx="3178190" cy="1108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7800"/>
                    </a:lnSpc>
                  </a:pPr>
                  <a:r>
                    <a:rPr lang="en-US" sz="4000" b="1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F9900"/>
                      </a:solidFill>
                      <a:effectLst>
                        <a:outerShdw blurRad="50800" dist="63500" dir="8100000" algn="tr" rotWithShape="0">
                          <a:prstClr val="black"/>
                        </a:outerShdw>
                      </a:effectLst>
                    </a:rPr>
                    <a:t>The GCF of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635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000" b="1" dirty="0" smtClean="0">
                      <a:ln w="3175">
                        <a:solidFill>
                          <a:srgbClr val="002060"/>
                        </a:solidFill>
                      </a:ln>
                      <a:solidFill>
                        <a:srgbClr val="FF9900"/>
                      </a:solidFill>
                      <a:effectLst>
                        <a:outerShdw blurRad="50800" dist="63500" dir="8100000" algn="tr" rotWithShape="0">
                          <a:prstClr val="black"/>
                        </a:outerShdw>
                      </a:effectLst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" y="3430999"/>
                  <a:ext cx="3178190" cy="110883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5950" b="-143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358140" y="4083294"/>
              <a:ext cx="1027845" cy="843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b="1" dirty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</a:rPr>
                <a:t>is </a:t>
              </a:r>
              <a:r>
                <a:rPr lang="en-US" sz="40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</a:rPr>
                <a:t>4.</a:t>
              </a:r>
              <a:endParaRPr lang="en-US" sz="4000" b="1" dirty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89704" y="3182112"/>
                <a:ext cx="914400" cy="1153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÷ </m:t>
                        </m:r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÷ </m:t>
                        </m:r>
                        <m:r>
                          <a:rPr lang="en-US" sz="4800" b="1" i="1" dirty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 smtClean="0">
                    <a:ln>
                      <a:solidFill>
                        <a:srgbClr val="0070C0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endParaRPr lang="en-US" sz="4800" b="1" dirty="0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04" y="3182112"/>
                <a:ext cx="914400" cy="115397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676400" y="3497491"/>
            <a:ext cx="2240627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Example: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267200" y="4995695"/>
            <a:ext cx="44740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Use the GCF to</a:t>
            </a:r>
          </a:p>
          <a:p>
            <a:pPr algn="ctr">
              <a:lnSpc>
                <a:spcPts val="4200"/>
              </a:lnSpc>
            </a:pPr>
            <a:r>
              <a:rPr lang="en-US" sz="40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reduce the fraction!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20830" y="3055902"/>
            <a:ext cx="713370" cy="151609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9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8" grpId="0"/>
      <p:bldP spid="20" grpId="0" animBg="1"/>
      <p:bldP spid="21" grpId="0" animBg="1"/>
      <p:bldP spid="33" grpId="0" animBg="1"/>
      <p:bldP spid="35" grpId="0"/>
      <p:bldP spid="38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" y="76200"/>
            <a:ext cx="7391400" cy="1146933"/>
            <a:chOff x="533400" y="76200"/>
            <a:chExt cx="7391400" cy="1146933"/>
          </a:xfrm>
        </p:grpSpPr>
        <p:sp>
          <p:nvSpPr>
            <p:cNvPr id="4" name="Rectangle 3"/>
            <p:cNvSpPr/>
            <p:nvPr/>
          </p:nvSpPr>
          <p:spPr>
            <a:xfrm>
              <a:off x="914400" y="304800"/>
              <a:ext cx="6912428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387007"/>
              <a:ext cx="6836228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48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 101</a:t>
              </a:r>
              <a:endParaRPr lang="en-US" sz="48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533400" y="76200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7604899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929502" y="1371600"/>
            <a:ext cx="722389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Practice changing improper fractions into mixed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" y="2743200"/>
                <a:ext cx="1371600" cy="1203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3600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0"/>
                <a:ext cx="1371600" cy="120340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24912" y="3028553"/>
                <a:ext cx="76200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38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12" y="3028553"/>
                <a:ext cx="762000" cy="63094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31136" y="3001121"/>
            <a:ext cx="1197864" cy="732679"/>
            <a:chOff x="3145536" y="3054096"/>
            <a:chExt cx="1197864" cy="73267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581400" y="3113529"/>
              <a:ext cx="7620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1873800">
              <a:off x="3145536" y="3054096"/>
              <a:ext cx="472590" cy="732679"/>
            </a:xfrm>
            <a:prstGeom prst="arc">
              <a:avLst>
                <a:gd name="adj1" fmla="val 16200000"/>
                <a:gd name="adj2" fmla="val 965593"/>
              </a:avLst>
            </a:prstGeom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09800" y="3028553"/>
                <a:ext cx="45720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38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28553"/>
                <a:ext cx="457200" cy="63094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71800" y="2527154"/>
                <a:ext cx="45720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36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527154"/>
                <a:ext cx="457200" cy="63094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59152" y="3487757"/>
                <a:ext cx="1053525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38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US" sz="38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152" y="3487757"/>
                <a:ext cx="1053525" cy="63094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52800" y="2514600"/>
                <a:ext cx="45720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𝐫</m:t>
                      </m:r>
                    </m:oMath>
                  </m:oMathPara>
                </a14:m>
                <a:endParaRPr lang="en-US" sz="3200" b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514600"/>
                <a:ext cx="457200" cy="63094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2655790" y="4038600"/>
            <a:ext cx="762000" cy="0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26664" y="4031202"/>
                <a:ext cx="45720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8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64" y="4031202"/>
                <a:ext cx="457200" cy="63094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81400" y="2438400"/>
                <a:ext cx="45720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2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438400"/>
                <a:ext cx="457200" cy="63094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655790" y="4755098"/>
            <a:ext cx="382121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Now you try some!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3800" y="2710621"/>
            <a:ext cx="388162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Write 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5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 with the remainder 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1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 over</a:t>
            </a:r>
          </a:p>
          <a:p>
            <a:pPr algn="ctr">
              <a:lnSpc>
                <a:spcPts val="3400"/>
              </a:lnSpc>
            </a:pP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the denominator 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2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23042" y="2888616"/>
                <a:ext cx="8402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dirty="0">
                          <a:solidFill>
                            <a:srgbClr val="FFFF00"/>
                          </a:solidFill>
                          <a:effectLst>
                            <a:outerShdw blurRad="50800" dist="508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42" y="2888616"/>
                <a:ext cx="840295" cy="83099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67600" y="2869049"/>
                <a:ext cx="1066800" cy="102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44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869049"/>
                <a:ext cx="1066800" cy="102848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52628" y="5303520"/>
            <a:ext cx="1074032" cy="1080424"/>
            <a:chOff x="228600" y="5274333"/>
            <a:chExt cx="1074032" cy="1080424"/>
          </a:xfrm>
        </p:grpSpPr>
        <p:sp>
          <p:nvSpPr>
            <p:cNvPr id="26" name="Rectangle 25"/>
            <p:cNvSpPr/>
            <p:nvPr/>
          </p:nvSpPr>
          <p:spPr>
            <a:xfrm>
              <a:off x="228600" y="5534308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838200" y="5274333"/>
                  <a:ext cx="464432" cy="10804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274333"/>
                  <a:ext cx="464432" cy="1080424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b="-2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3348228" y="5303520"/>
            <a:ext cx="1143000" cy="1067152"/>
            <a:chOff x="4343400" y="5302857"/>
            <a:chExt cx="1143000" cy="1067152"/>
          </a:xfrm>
        </p:grpSpPr>
        <p:sp>
          <p:nvSpPr>
            <p:cNvPr id="30" name="Rectangle 29"/>
            <p:cNvSpPr/>
            <p:nvPr/>
          </p:nvSpPr>
          <p:spPr>
            <a:xfrm>
              <a:off x="4343400" y="5534308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2</a:t>
              </a: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021968" y="5302857"/>
                  <a:ext cx="464432" cy="10671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968" y="5302857"/>
                  <a:ext cx="464432" cy="1067152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l="-21053" r="-3947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6243828" y="5303520"/>
            <a:ext cx="1139283" cy="1067152"/>
            <a:chOff x="6480717" y="5296221"/>
            <a:chExt cx="1139283" cy="1067152"/>
          </a:xfrm>
        </p:grpSpPr>
        <p:sp>
          <p:nvSpPr>
            <p:cNvPr id="32" name="Rectangle 31"/>
            <p:cNvSpPr/>
            <p:nvPr/>
          </p:nvSpPr>
          <p:spPr>
            <a:xfrm>
              <a:off x="6480717" y="5556196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7155568" y="5296221"/>
                  <a:ext cx="464432" cy="10671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568" y="5296221"/>
                  <a:ext cx="464432" cy="1067152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 l="-21053" r="-5263" b="-2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43228" y="5440680"/>
                <a:ext cx="12999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sz="3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36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228" y="5440680"/>
                <a:ext cx="1299972" cy="830997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91228" y="5440680"/>
                <a:ext cx="129997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sz="3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𝟐</m:t>
                    </m:r>
                    <m:f>
                      <m:fPr>
                        <m:ctrlP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36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28" y="5440680"/>
                <a:ext cx="1299972" cy="861774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386828" y="5440680"/>
                <a:ext cx="1299972" cy="830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sz="3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𝟔</m:t>
                    </m:r>
                    <m:f>
                      <m:fPr>
                        <m:ctrlP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36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828" y="5440680"/>
                <a:ext cx="1299972" cy="830292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7607836" y="2830070"/>
            <a:ext cx="857956" cy="111653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5638" y="1371600"/>
            <a:ext cx="722389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Mixed Number </a:t>
            </a: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– a whole number combined with a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391400" y="1600200"/>
                <a:ext cx="1066800" cy="964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36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𝟐</m:t>
                    </m:r>
                    <m:f>
                      <m:fPr>
                        <m:ctrlP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36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066800" cy="964367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90313" y="1781969"/>
                <a:ext cx="7296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25400" dir="5400000" algn="c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313" y="1781969"/>
                <a:ext cx="729687" cy="707886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28600" y="1396345"/>
            <a:ext cx="863786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Improper Fraction </a:t>
            </a: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– a fraction with a numerator larger than the denominator.</a:t>
            </a:r>
          </a:p>
        </p:txBody>
      </p:sp>
    </p:spTree>
    <p:extLst>
      <p:ext uri="{BB962C8B-B14F-4D97-AF65-F5344CB8AC3E}">
        <p14:creationId xmlns:p14="http://schemas.microsoft.com/office/powerpoint/2010/main" val="38457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38" grpId="0" animBg="1"/>
      <p:bldP spid="39" grpId="0" animBg="1"/>
      <p:bldP spid="40" grpId="0" animBg="1"/>
      <p:bldP spid="41" grpId="0" animBg="1"/>
      <p:bldP spid="42" grpId="0"/>
      <p:bldP spid="42" grpId="1"/>
      <p:bldP spid="43" grpId="0" animBg="1"/>
      <p:bldP spid="43" grpId="1" animBg="1"/>
      <p:bldP spid="11" grpId="0" animBg="1"/>
      <p:bldP spid="11" grpId="1" animBg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" y="76200"/>
            <a:ext cx="7391400" cy="1146933"/>
            <a:chOff x="533400" y="76200"/>
            <a:chExt cx="7391400" cy="1146933"/>
          </a:xfrm>
        </p:grpSpPr>
        <p:sp>
          <p:nvSpPr>
            <p:cNvPr id="4" name="Rectangle 3"/>
            <p:cNvSpPr/>
            <p:nvPr/>
          </p:nvSpPr>
          <p:spPr>
            <a:xfrm>
              <a:off x="914400" y="304800"/>
              <a:ext cx="6912428" cy="914400"/>
            </a:xfrm>
            <a:prstGeom prst="rect">
              <a:avLst/>
            </a:prstGeom>
            <a:gradFill flip="none" rotWithShape="1">
              <a:gsLst>
                <a:gs pos="0">
                  <a:srgbClr val="FA9706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  <a:effectLst>
              <a:outerShdw blurRad="50800" dist="635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C2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387007"/>
              <a:ext cx="6836228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5800"/>
                </a:lnSpc>
              </a:pPr>
              <a:r>
                <a:rPr lang="en-US" sz="4800" dirty="0" smtClean="0">
                  <a:ln>
                    <a:solidFill>
                      <a:schemeClr val="bg1"/>
                    </a:solidFill>
                  </a:ln>
                  <a:solidFill>
                    <a:srgbClr val="15C2FF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Fractions 101</a:t>
              </a:r>
              <a:endParaRPr lang="en-US" sz="4800" dirty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endParaRPr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533400" y="76200"/>
              <a:ext cx="602630" cy="777797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7604899" y="314679"/>
              <a:ext cx="319901" cy="410950"/>
            </a:xfrm>
            <a:prstGeom prst="star4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rgbClr val="023AEE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929502" y="1371600"/>
            <a:ext cx="722389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Practice changing mixed numbers into improper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1381" y="2862462"/>
                <a:ext cx="1066800" cy="1161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8000"/>
                  </a:lnSpc>
                </a:pPr>
                <a14:m>
                  <m:oMath xmlns:m="http://schemas.openxmlformats.org/officeDocument/2006/math">
                    <m:r>
                      <a:rPr lang="en-US" sz="5400" b="0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38100" dir="8100000" algn="tr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i="1" dirty="0" smtClean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rPr>
                  <a:t> </a:t>
                </a:r>
                <a:endParaRPr lang="en-US" sz="5400" b="1" i="1" dirty="0"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81" y="2862462"/>
                <a:ext cx="1066800" cy="116185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05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5000" y="4224549"/>
                <a:ext cx="4267200" cy="618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1" i="0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𝐨𝐯𝐞𝐫</m:t>
                      </m:r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1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635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40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24549"/>
                <a:ext cx="4267200" cy="6181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24000" y="2667000"/>
            <a:ext cx="6915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Take the 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whole number 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times the 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denominator,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 add the 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numerator,</a:t>
            </a:r>
            <a:r>
              <a:rPr lang="en-US" sz="32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 and place over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7400" y="4038600"/>
                <a:ext cx="1353013" cy="1013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8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8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48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038600"/>
                <a:ext cx="1353013" cy="101303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421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55790" y="4983698"/>
            <a:ext cx="3821210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</a:rPr>
              <a:t>Give it a try!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1000" y="5486400"/>
            <a:ext cx="1447800" cy="1067152"/>
            <a:chOff x="381000" y="5486400"/>
            <a:chExt cx="1447800" cy="1067152"/>
          </a:xfrm>
        </p:grpSpPr>
        <p:sp>
          <p:nvSpPr>
            <p:cNvPr id="16" name="Rectangle 15"/>
            <p:cNvSpPr/>
            <p:nvPr/>
          </p:nvSpPr>
          <p:spPr>
            <a:xfrm>
              <a:off x="381000" y="5732751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990600" y="5486400"/>
                  <a:ext cx="838200" cy="10671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0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en-US" sz="4400" b="1" i="1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5486400"/>
                  <a:ext cx="838200" cy="106715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1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3072384" y="5486400"/>
            <a:ext cx="1580388" cy="1112997"/>
            <a:chOff x="3072384" y="5486400"/>
            <a:chExt cx="1580388" cy="1112997"/>
          </a:xfrm>
        </p:grpSpPr>
        <p:sp>
          <p:nvSpPr>
            <p:cNvPr id="19" name="Rectangle 18"/>
            <p:cNvSpPr/>
            <p:nvPr/>
          </p:nvSpPr>
          <p:spPr>
            <a:xfrm>
              <a:off x="3072384" y="5733288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2)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697762" y="5486400"/>
                  <a:ext cx="955010" cy="1112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0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7762" y="5486400"/>
                  <a:ext cx="955010" cy="1112997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096000" y="5486400"/>
            <a:ext cx="1536542" cy="1112997"/>
            <a:chOff x="6096000" y="5486400"/>
            <a:chExt cx="1536542" cy="1112997"/>
          </a:xfrm>
        </p:grpSpPr>
        <p:sp>
          <p:nvSpPr>
            <p:cNvPr id="22" name="Rectangle 21"/>
            <p:cNvSpPr/>
            <p:nvPr/>
          </p:nvSpPr>
          <p:spPr>
            <a:xfrm>
              <a:off x="6096000" y="5732751"/>
              <a:ext cx="601543" cy="56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b="1" dirty="0" smtClean="0">
                  <a:ln w="3175">
                    <a:solidFill>
                      <a:srgbClr val="002060"/>
                    </a:solidFill>
                  </a:ln>
                  <a:solidFill>
                    <a:srgbClr val="FF99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629400" y="5486400"/>
                  <a:ext cx="1003142" cy="1112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0" i="1" smtClean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6</m:t>
                      </m:r>
                      <m:f>
                        <m:fPr>
                          <m:ctrlP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ln w="3175"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FF99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dirty="0" smtClean="0"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</a:rPr>
                    <a:t> </a:t>
                  </a:r>
                  <a:endParaRPr lang="en-US" sz="4400" dirty="0">
                    <a:effectLst>
                      <a:outerShdw blurRad="50800" dist="38100" dir="8100000" algn="tr" rotWithShape="0">
                        <a:prstClr val="black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5486400"/>
                  <a:ext cx="1003142" cy="1112997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52600" y="5614416"/>
                <a:ext cx="990600" cy="89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0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40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14416"/>
                <a:ext cx="990600" cy="8916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95800" y="5614416"/>
                <a:ext cx="1219200" cy="891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0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40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14416"/>
                <a:ext cx="1219200" cy="89127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543800" y="5614416"/>
                <a:ext cx="1161588" cy="89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6000"/>
                  </a:lnSpc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25400" dir="5400000" algn="ctr" rotWithShape="0">
                            <a:schemeClr val="tx1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𝟒𝟏</m:t>
                        </m:r>
                      </m:num>
                      <m:den>
                        <m:r>
                          <a:rPr lang="en-US" sz="4000" b="1" i="1" dirty="0" smtClean="0">
                            <a:ln w="3175">
                              <a:solidFill>
                                <a:srgbClr val="002060"/>
                              </a:solidFill>
                            </a:ln>
                            <a:solidFill>
                              <a:srgbClr val="FFFF00"/>
                            </a:solidFill>
                            <a:effectLst>
                              <a:outerShdw blurRad="50800" dist="25400" dir="5400000" algn="ctr" rotWithShape="0">
                                <a:schemeClr val="tx1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i="1" dirty="0" smtClean="0">
                    <a:effectLst>
                      <a:outerShdw blurRad="50800" dist="25400" dir="5400000" algn="ctr" rotWithShape="0">
                        <a:schemeClr val="tx1"/>
                      </a:outerShdw>
                    </a:effectLst>
                  </a:rPr>
                  <a:t> </a:t>
                </a:r>
                <a:endParaRPr lang="en-US" sz="4000" b="1" i="1" dirty="0">
                  <a:effectLst>
                    <a:outerShdw blurRad="50800" dist="25400" dir="5400000" algn="c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614416"/>
                <a:ext cx="1161588" cy="89165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467865" y="3941064"/>
            <a:ext cx="786384" cy="115214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254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1" grpId="0" animBg="1"/>
      <p:bldP spid="12" grpId="0"/>
      <p:bldP spid="13" grpId="0" animBg="1"/>
      <p:bldP spid="14" grpId="0"/>
      <p:bldP spid="24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828" y="1295400"/>
            <a:ext cx="8077200" cy="4495800"/>
          </a:xfrm>
          <a:prstGeom prst="rect">
            <a:avLst/>
          </a:prstGeom>
          <a:gradFill flip="none" rotWithShape="1">
            <a:gsLst>
              <a:gs pos="0">
                <a:srgbClr val="FA9706"/>
              </a:gs>
              <a:gs pos="50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outerShdw blurRad="50800" dist="635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C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729" y="3151608"/>
            <a:ext cx="6248402" cy="21823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8400"/>
              </a:lnSpc>
            </a:pP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Multiplying</a:t>
            </a:r>
          </a:p>
          <a:p>
            <a:pPr algn="ctr">
              <a:lnSpc>
                <a:spcPts val="8400"/>
              </a:lnSpc>
            </a:pP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Proper Fractions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15C2FF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7086600" y="2999678"/>
            <a:ext cx="919121" cy="159834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8157474" y="881239"/>
            <a:ext cx="578362" cy="82832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798" y="1600200"/>
            <a:ext cx="6248402" cy="16696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2300"/>
              </a:lnSpc>
            </a:pPr>
            <a:r>
              <a:rPr lang="en-US" sz="110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Part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solidFill>
                  <a:srgbClr val="15C2FF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 1</a:t>
            </a:r>
            <a:endParaRPr lang="en-US" sz="9600" dirty="0">
              <a:ln>
                <a:solidFill>
                  <a:schemeClr val="bg1"/>
                </a:solidFill>
              </a:ln>
              <a:solidFill>
                <a:srgbClr val="15C2FF"/>
              </a:solidFill>
              <a:effectLst>
                <a:outerShdw blurRad="50800" dist="63500" dir="8100000" algn="tr" rotWithShape="0">
                  <a:prstClr val="black"/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914400" y="1866900"/>
            <a:ext cx="1364628" cy="2514600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1596714" y="2001294"/>
            <a:ext cx="852375" cy="1394136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2743200" y="274080"/>
            <a:ext cx="426187" cy="817172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735823" y="5930590"/>
            <a:ext cx="357153" cy="657922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6400800" y="6082990"/>
            <a:ext cx="178577" cy="32896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6222223" y="716758"/>
            <a:ext cx="178577" cy="328961"/>
          </a:xfrm>
          <a:prstGeom prst="star4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23AE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11089</TotalTime>
  <Words>1356</Words>
  <Application>Microsoft Office PowerPoint</Application>
  <PresentationFormat>On-screen Show (4:3)</PresentationFormat>
  <Paragraphs>279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 CHRISTY</vt:lpstr>
      <vt:lpstr>Calibri</vt:lpstr>
      <vt:lpstr>Kristen ITC</vt:lpstr>
      <vt:lpstr>Times New Roman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Fractions</dc:title>
  <dc:creator>Owner</dc:creator>
  <cp:lastModifiedBy>Amelinda de Ru</cp:lastModifiedBy>
  <cp:revision>243</cp:revision>
  <dcterms:created xsi:type="dcterms:W3CDTF">2013-02-07T15:10:27Z</dcterms:created>
  <dcterms:modified xsi:type="dcterms:W3CDTF">2020-04-12T13:37:36Z</dcterms:modified>
</cp:coreProperties>
</file>